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333" r:id="rId12"/>
    <p:sldId id="264" r:id="rId13"/>
    <p:sldId id="265" r:id="rId14"/>
    <p:sldId id="266" r:id="rId15"/>
    <p:sldId id="276" r:id="rId16"/>
    <p:sldId id="303" r:id="rId17"/>
    <p:sldId id="293" r:id="rId18"/>
    <p:sldId id="334" r:id="rId19"/>
    <p:sldId id="284" r:id="rId20"/>
    <p:sldId id="335"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5174"/>
  </p:normalViewPr>
  <p:slideViewPr>
    <p:cSldViewPr snapToGrid="0" snapToObjects="1">
      <p:cViewPr varScale="1">
        <p:scale>
          <a:sx n="89" d="100"/>
          <a:sy n="89" d="100"/>
        </p:scale>
        <p:origin x="139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7/28/2024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15.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7/28/2024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Han, Sijia</a:t>
            </a:r>
          </a:p>
          <a:p>
            <a:r>
              <a:rPr lang="en-US">
                <a:solidFill>
                  <a:schemeClr val="bg2"/>
                </a:solidFill>
                <a:latin typeface="Abadi" panose="020B0604020104020204" pitchFamily="34" charset="0"/>
                <a:ea typeface="SF Pro" pitchFamily="2" charset="0"/>
                <a:cs typeface="SF Pro" pitchFamily="2" charset="0"/>
              </a:rPr>
              <a:t>July 26, 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r>
              <a:rPr lang="en-US" sz="1600" dirty="0">
                <a:latin typeface="Abadi" panose="020B0604020104020204" pitchFamily="34" charset="0"/>
              </a:rPr>
              <a:t>To gain deeper insights into the data, we use SQL queries to calculate and display key metrics and relevant information.</a:t>
            </a:r>
          </a:p>
          <a:p>
            <a:r>
              <a:rPr lang="en-US" sz="1600" dirty="0">
                <a:latin typeface="Abadi" panose="020B0604020104020204" pitchFamily="34" charset="0"/>
              </a:rPr>
              <a:t>The info includes: </a:t>
            </a:r>
          </a:p>
          <a:p>
            <a:pPr marL="800100" lvl="1" indent="-342900">
              <a:buFont typeface="+mj-lt"/>
              <a:buAutoNum type="arabicPeriod"/>
            </a:pPr>
            <a:r>
              <a:rPr lang="en-US" sz="1600" dirty="0">
                <a:latin typeface="Abadi" panose="020B0604020104020204" pitchFamily="34" charset="0"/>
              </a:rPr>
              <a:t>Names of the unique launch sites in the space mission.</a:t>
            </a:r>
          </a:p>
          <a:p>
            <a:pPr marL="800100" lvl="1" indent="-342900">
              <a:buFont typeface="+mj-lt"/>
              <a:buAutoNum type="arabicPeriod"/>
            </a:pPr>
            <a:r>
              <a:rPr lang="en-US" sz="1600" dirty="0">
                <a:latin typeface="Abadi" panose="020B0604020104020204" pitchFamily="34" charset="0"/>
              </a:rPr>
              <a:t>5 records where the launch sites begin with ‘CCA’</a:t>
            </a:r>
          </a:p>
          <a:p>
            <a:pPr marL="800100" lvl="1" indent="-342900">
              <a:buFont typeface="+mj-lt"/>
              <a:buAutoNum type="arabicPeriod"/>
            </a:pPr>
            <a:r>
              <a:rPr lang="en-US" sz="1600" dirty="0">
                <a:latin typeface="Abadi" panose="020B0604020104020204" pitchFamily="34" charset="0"/>
              </a:rPr>
              <a:t>Total payload mass carried by boosters launched by NASA (CRS).</a:t>
            </a:r>
          </a:p>
          <a:p>
            <a:pPr marL="800100" lvl="1" indent="-342900">
              <a:buFont typeface="+mj-lt"/>
              <a:buAutoNum type="arabicPeriod"/>
            </a:pPr>
            <a:r>
              <a:rPr lang="en-US" sz="1600" dirty="0">
                <a:latin typeface="Abadi" panose="020B0604020104020204" pitchFamily="34" charset="0"/>
              </a:rPr>
              <a:t>Average payload mass carried by booster version F9 v1.1.</a:t>
            </a:r>
          </a:p>
          <a:p>
            <a:pPr marL="800100" lvl="1" indent="-342900">
              <a:buFont typeface="+mj-lt"/>
              <a:buAutoNum type="arabicPeriod"/>
            </a:pPr>
            <a:r>
              <a:rPr lang="en-US" sz="1600" dirty="0">
                <a:latin typeface="Abadi" panose="020B0604020104020204" pitchFamily="34" charset="0"/>
              </a:rPr>
              <a:t>The date of the first successful landing outcome in the ground pad was achieved.</a:t>
            </a:r>
          </a:p>
          <a:p>
            <a:pPr marL="800100" lvl="1" indent="-342900">
              <a:buFont typeface="+mj-lt"/>
              <a:buAutoNum type="arabicPeriod"/>
            </a:pPr>
            <a:r>
              <a:rPr lang="en-US" sz="1600" dirty="0">
                <a:latin typeface="Abadi" panose="020B0604020104020204" pitchFamily="34" charset="0"/>
              </a:rPr>
              <a:t>Names of the boosters which have success in drone ships and have payload mass greater than 4000 but less than 6000.</a:t>
            </a:r>
          </a:p>
          <a:p>
            <a:pPr marL="800100" lvl="1" indent="-342900">
              <a:buFont typeface="+mj-lt"/>
              <a:buAutoNum type="arabicPeriod"/>
            </a:pPr>
            <a:r>
              <a:rPr lang="en-US" sz="1600" dirty="0">
                <a:latin typeface="Abadi" panose="020B0604020104020204" pitchFamily="34" charset="0"/>
              </a:rPr>
              <a:t>Total number of successful and failed mission outcomes.</a:t>
            </a:r>
          </a:p>
          <a:p>
            <a:pPr marL="800100" lvl="1" indent="-342900">
              <a:buFont typeface="+mj-lt"/>
              <a:buAutoNum type="arabicPeriod"/>
            </a:pPr>
            <a:r>
              <a:rPr lang="en-US" sz="1600" dirty="0">
                <a:latin typeface="Abadi" panose="020B0604020104020204" pitchFamily="34" charset="0"/>
              </a:rPr>
              <a:t>Names of the booster versions which have carried the maximum payload mass.</a:t>
            </a:r>
          </a:p>
          <a:p>
            <a:pPr marL="800100" lvl="1" indent="-342900">
              <a:buFont typeface="+mj-lt"/>
              <a:buAutoNum type="arabicPeriod"/>
            </a:pPr>
            <a:r>
              <a:rPr lang="en-US" sz="1600" dirty="0">
                <a:latin typeface="Abadi" panose="020B0604020104020204" pitchFamily="34" charset="0"/>
              </a:rPr>
              <a:t>Records which will display the month, failure landing outcomes in drone ships, booster versions, and launch sites for the months in the year 2015.</a:t>
            </a:r>
          </a:p>
          <a:p>
            <a:pPr marL="800100" lvl="1" indent="-342900">
              <a:buFont typeface="+mj-lt"/>
              <a:buAutoNum type="arabicPeriod"/>
            </a:pPr>
            <a:r>
              <a:rPr lang="en-US" sz="1600" dirty="0">
                <a:latin typeface="Abadi" panose="020B0604020104020204" pitchFamily="34" charset="0"/>
              </a:rPr>
              <a:t>Count of landing outcomes between 2010-06-04 and 2017-03-20 in descending order.</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r>
              <a:rPr lang="en-US" dirty="0">
                <a:solidFill>
                  <a:schemeClr val="accent1"/>
                </a:solidFill>
                <a:latin typeface="Abadi" panose="020B0604020104020204" pitchFamily="34" charset="0"/>
              </a:rPr>
              <a:t>Scatter</a:t>
            </a:r>
            <a:r>
              <a:rPr lang="en-US" dirty="0">
                <a:latin typeface="Abadi" panose="020B0604020104020204" pitchFamily="34" charset="0"/>
              </a:rPr>
              <a:t> Charts</a:t>
            </a:r>
          </a:p>
          <a:p>
            <a:pPr lvl="1"/>
            <a:r>
              <a:rPr lang="en-US" dirty="0">
                <a:latin typeface="Abadi" panose="020B0604020104020204" pitchFamily="34" charset="0"/>
              </a:rPr>
              <a:t>Flight Number vs. Payload Mass</a:t>
            </a:r>
          </a:p>
          <a:p>
            <a:pPr lvl="1"/>
            <a:r>
              <a:rPr lang="en-US" dirty="0">
                <a:latin typeface="Abadi" panose="020B0604020104020204" pitchFamily="34" charset="0"/>
              </a:rPr>
              <a:t>Flight Number vs. Launch Site</a:t>
            </a:r>
          </a:p>
          <a:p>
            <a:pPr lvl="1"/>
            <a:r>
              <a:rPr lang="en-US" dirty="0">
                <a:latin typeface="Abadi" panose="020B0604020104020204" pitchFamily="34" charset="0"/>
              </a:rPr>
              <a:t>Flight Number vs. Orbit type</a:t>
            </a:r>
          </a:p>
          <a:p>
            <a:pPr lvl="1"/>
            <a:r>
              <a:rPr lang="en-US" dirty="0">
                <a:latin typeface="Abadi" panose="020B0604020104020204" pitchFamily="34" charset="0"/>
              </a:rPr>
              <a:t>Payload Mass vs. Launch Site</a:t>
            </a:r>
          </a:p>
          <a:p>
            <a:pPr lvl="1"/>
            <a:r>
              <a:rPr lang="en-US" dirty="0">
                <a:latin typeface="Abadi" panose="020B0604020104020204" pitchFamily="34" charset="0"/>
              </a:rPr>
              <a:t>Payload Mass vs. Orbit type</a:t>
            </a:r>
          </a:p>
          <a:p>
            <a:r>
              <a:rPr lang="en-US" dirty="0">
                <a:solidFill>
                  <a:schemeClr val="accent1"/>
                </a:solidFill>
                <a:latin typeface="Abadi" panose="020B0604020104020204" pitchFamily="34" charset="0"/>
              </a:rPr>
              <a:t>Bar</a:t>
            </a:r>
            <a:r>
              <a:rPr lang="en-US" dirty="0">
                <a:latin typeface="Abadi" panose="020B0604020104020204" pitchFamily="34" charset="0"/>
              </a:rPr>
              <a:t> Charts</a:t>
            </a:r>
          </a:p>
          <a:p>
            <a:pPr lvl="1"/>
            <a:r>
              <a:rPr lang="en-US" dirty="0">
                <a:latin typeface="Abadi" panose="020B0604020104020204" pitchFamily="34" charset="0"/>
              </a:rPr>
              <a:t>Success rate of each orbit type</a:t>
            </a:r>
          </a:p>
          <a:p>
            <a:r>
              <a:rPr lang="en-US" dirty="0">
                <a:solidFill>
                  <a:schemeClr val="accent1"/>
                </a:solidFill>
                <a:latin typeface="Abadi" panose="020B0604020104020204" pitchFamily="34" charset="0"/>
              </a:rPr>
              <a:t>Line</a:t>
            </a:r>
            <a:r>
              <a:rPr lang="en-US" dirty="0">
                <a:latin typeface="Abadi" panose="020B0604020104020204" pitchFamily="34" charset="0"/>
              </a:rPr>
              <a:t> Charts</a:t>
            </a:r>
          </a:p>
          <a:p>
            <a:pPr lvl="1"/>
            <a:r>
              <a:rPr lang="en-US" dirty="0">
                <a:latin typeface="Abadi" panose="020B0604020104020204" pitchFamily="34" charset="0"/>
              </a:rPr>
              <a:t>Launch success yearly trend</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92500"/>
          </a:bodyPr>
          <a:lstStyle/>
          <a:p>
            <a:r>
              <a:rPr lang="en-US" dirty="0">
                <a:latin typeface="Abadi" panose="020B0604020104020204" pitchFamily="34" charset="0"/>
              </a:rPr>
              <a:t>Mark all launch sites on a map</a:t>
            </a:r>
          </a:p>
          <a:p>
            <a:pPr lvl="1"/>
            <a:r>
              <a:rPr lang="en-US" dirty="0">
                <a:latin typeface="Abadi" panose="020B0604020104020204" pitchFamily="34" charset="0"/>
              </a:rPr>
              <a:t>Added </a:t>
            </a:r>
            <a:r>
              <a:rPr lang="en-US" dirty="0">
                <a:solidFill>
                  <a:schemeClr val="accent1"/>
                </a:solidFill>
                <a:latin typeface="Abadi" panose="020B0604020104020204" pitchFamily="34" charset="0"/>
              </a:rPr>
              <a:t>blue</a:t>
            </a:r>
            <a:r>
              <a:rPr lang="en-US" dirty="0">
                <a:latin typeface="Abadi" panose="020B0604020104020204" pitchFamily="34" charset="0"/>
              </a:rPr>
              <a:t> circles at </a:t>
            </a:r>
            <a:r>
              <a:rPr lang="en-US" b="1" dirty="0">
                <a:latin typeface="Abadi" panose="020B0604020104020204" pitchFamily="34" charset="0"/>
              </a:rPr>
              <a:t>NASA Johnson Space Center’s coordinates </a:t>
            </a:r>
            <a:r>
              <a:rPr lang="en-US" dirty="0">
                <a:latin typeface="Abadi" panose="020B0604020104020204" pitchFamily="34" charset="0"/>
              </a:rPr>
              <a:t>with a popup label showing its name using its latitude and longitude coordinates.</a:t>
            </a:r>
          </a:p>
          <a:p>
            <a:pPr lvl="1"/>
            <a:r>
              <a:rPr lang="en-US" altLang="zh-CN" dirty="0">
                <a:latin typeface="Abadi" panose="020B0604020104020204" pitchFamily="34" charset="0"/>
              </a:rPr>
              <a:t>Added </a:t>
            </a:r>
            <a:r>
              <a:rPr lang="en-US" altLang="zh-CN" dirty="0">
                <a:solidFill>
                  <a:srgbClr val="FF0000"/>
                </a:solidFill>
                <a:latin typeface="Abadi" panose="020B0604020104020204" pitchFamily="34" charset="0"/>
              </a:rPr>
              <a:t>red</a:t>
            </a:r>
            <a:r>
              <a:rPr lang="en-US" altLang="zh-CN" dirty="0">
                <a:latin typeface="Abadi" panose="020B0604020104020204" pitchFamily="34" charset="0"/>
              </a:rPr>
              <a:t> circles at </a:t>
            </a:r>
            <a:r>
              <a:rPr lang="en-US" altLang="zh-CN" b="1" dirty="0">
                <a:latin typeface="Abadi" panose="020B0604020104020204" pitchFamily="34" charset="0"/>
              </a:rPr>
              <a:t>all launch sites' coordinates</a:t>
            </a:r>
            <a:r>
              <a:rPr lang="en-US" altLang="zh-CN" dirty="0">
                <a:latin typeface="Abadi" panose="020B0604020104020204" pitchFamily="34" charset="0"/>
              </a:rPr>
              <a:t>, with a popup label showing the site's name using its latitude and longitude coordinates.</a:t>
            </a:r>
            <a:endParaRPr lang="en-US" dirty="0">
              <a:latin typeface="Abadi" panose="020B0604020104020204" pitchFamily="34" charset="0"/>
            </a:endParaRPr>
          </a:p>
          <a:p>
            <a:r>
              <a:rPr lang="en-US" dirty="0">
                <a:latin typeface="Abadi" panose="020B0604020104020204" pitchFamily="34" charset="0"/>
              </a:rPr>
              <a:t>Mark the success/failed launches for each site on the map</a:t>
            </a:r>
          </a:p>
          <a:p>
            <a:pPr lvl="1"/>
            <a:r>
              <a:rPr lang="en-US" dirty="0">
                <a:latin typeface="Abadi" panose="020B0604020104020204" pitchFamily="34" charset="0"/>
              </a:rPr>
              <a:t>Added colored markers of successful (</a:t>
            </a:r>
            <a:r>
              <a:rPr lang="en-US" dirty="0">
                <a:solidFill>
                  <a:srgbClr val="00B050"/>
                </a:solidFill>
                <a:latin typeface="Abadi" panose="020B0604020104020204" pitchFamily="34" charset="0"/>
              </a:rPr>
              <a:t>green</a:t>
            </a:r>
            <a:r>
              <a:rPr lang="en-US" dirty="0">
                <a:latin typeface="Abadi" panose="020B0604020104020204" pitchFamily="34" charset="0"/>
              </a:rPr>
              <a:t>) and unsuccessful (</a:t>
            </a:r>
            <a:r>
              <a:rPr lang="en-US" dirty="0">
                <a:solidFill>
                  <a:srgbClr val="FF0000"/>
                </a:solidFill>
                <a:latin typeface="Abadi" panose="020B0604020104020204" pitchFamily="34" charset="0"/>
              </a:rPr>
              <a:t>red</a:t>
            </a:r>
            <a:r>
              <a:rPr lang="en-US" dirty="0">
                <a:latin typeface="Abadi" panose="020B0604020104020204" pitchFamily="34" charset="0"/>
              </a:rPr>
              <a:t>) launches at each launch site to show which launch sites have high success rates</a:t>
            </a:r>
          </a:p>
          <a:p>
            <a:r>
              <a:rPr lang="en-US" dirty="0">
                <a:latin typeface="Abadi" panose="020B0604020104020204" pitchFamily="34" charset="0"/>
              </a:rPr>
              <a:t>Calculate the distances between a launch site and its proximities</a:t>
            </a:r>
          </a:p>
          <a:p>
            <a:pPr lvl="1"/>
            <a:r>
              <a:rPr lang="en-US" dirty="0">
                <a:latin typeface="Abadi" panose="020B0604020104020204" pitchFamily="34" charset="0"/>
              </a:rPr>
              <a:t>Added colored lines to show the distance between launch site </a:t>
            </a:r>
            <a:r>
              <a:rPr lang="en-US" b="1" dirty="0">
                <a:latin typeface="Abadi" panose="020B0604020104020204" pitchFamily="34" charset="0"/>
              </a:rPr>
              <a:t>CCAFS SLC – 40 </a:t>
            </a:r>
            <a:r>
              <a:rPr lang="en-US" dirty="0">
                <a:latin typeface="Abadi" panose="020B0604020104020204" pitchFamily="34" charset="0"/>
              </a:rPr>
              <a:t>and its proximity to the </a:t>
            </a:r>
            <a:r>
              <a:rPr lang="en-US" b="1" dirty="0">
                <a:latin typeface="Abadi" panose="020B0604020104020204" pitchFamily="34" charset="0"/>
              </a:rPr>
              <a:t>nearest coastline, railway, highway and city</a:t>
            </a:r>
            <a:r>
              <a:rPr lang="en-US" dirty="0">
                <a:latin typeface="Abadi" panose="020B0604020104020204" pitchFamily="34" charset="0"/>
              </a:rPr>
              <a:t>.</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r>
              <a:rPr lang="en-US" sz="2400" b="1" dirty="0">
                <a:solidFill>
                  <a:schemeClr val="accent1"/>
                </a:solidFill>
                <a:latin typeface="Abadi" panose="020B0604020104020204" pitchFamily="34" charset="0"/>
              </a:rPr>
              <a:t>Dropdown</a:t>
            </a:r>
            <a:r>
              <a:rPr lang="en-US" sz="2400" b="1" dirty="0">
                <a:latin typeface="Abadi" panose="020B0604020104020204" pitchFamily="34" charset="0"/>
              </a:rPr>
              <a:t> list with launch sites</a:t>
            </a:r>
          </a:p>
          <a:p>
            <a:pPr lvl="1"/>
            <a:r>
              <a:rPr lang="en-US" dirty="0">
                <a:latin typeface="Abadi" panose="020B0604020104020204" pitchFamily="34" charset="0"/>
              </a:rPr>
              <a:t>Allow users to select all launch sites or a certain launch site</a:t>
            </a:r>
          </a:p>
          <a:p>
            <a:r>
              <a:rPr lang="en-US" sz="2400" b="1" dirty="0">
                <a:solidFill>
                  <a:schemeClr val="accent1"/>
                </a:solidFill>
                <a:latin typeface="Abadi" panose="020B0604020104020204" pitchFamily="34" charset="0"/>
              </a:rPr>
              <a:t>Pie chart </a:t>
            </a:r>
            <a:r>
              <a:rPr lang="en-US" sz="2400" b="1" dirty="0">
                <a:latin typeface="Abadi" panose="020B0604020104020204" pitchFamily="34" charset="0"/>
              </a:rPr>
              <a:t>showing successful launches</a:t>
            </a:r>
          </a:p>
          <a:p>
            <a:pPr lvl="1"/>
            <a:r>
              <a:rPr lang="en-US" dirty="0">
                <a:latin typeface="Abadi" panose="020B0604020104020204" pitchFamily="34" charset="0"/>
              </a:rPr>
              <a:t>Allow users to view successful and unsuccessful launches as a percentage</a:t>
            </a:r>
          </a:p>
          <a:p>
            <a:r>
              <a:rPr lang="en-US" sz="2400" b="1" dirty="0">
                <a:solidFill>
                  <a:schemeClr val="accent1"/>
                </a:solidFill>
                <a:latin typeface="Abadi" panose="020B0604020104020204" pitchFamily="34" charset="0"/>
              </a:rPr>
              <a:t>Slider</a:t>
            </a:r>
            <a:r>
              <a:rPr lang="en-US" sz="2400" b="1" dirty="0">
                <a:latin typeface="Abadi" panose="020B0604020104020204" pitchFamily="34" charset="0"/>
              </a:rPr>
              <a:t> of payload mass range</a:t>
            </a:r>
          </a:p>
          <a:p>
            <a:pPr lvl="1"/>
            <a:r>
              <a:rPr lang="en-US" dirty="0">
                <a:latin typeface="Abadi" panose="020B0604020104020204" pitchFamily="34" charset="0"/>
              </a:rPr>
              <a:t>Allow users to select payload mass range</a:t>
            </a:r>
          </a:p>
          <a:p>
            <a:r>
              <a:rPr lang="en-US" sz="2400" b="1" dirty="0">
                <a:solidFill>
                  <a:schemeClr val="accent1"/>
                </a:solidFill>
                <a:latin typeface="Abadi" panose="020B0604020104020204" pitchFamily="34" charset="0"/>
              </a:rPr>
              <a:t>Scatter chart </a:t>
            </a:r>
            <a:r>
              <a:rPr lang="en-US" sz="2400" b="1" dirty="0">
                <a:latin typeface="Abadi" panose="020B0604020104020204" pitchFamily="34" charset="0"/>
              </a:rPr>
              <a:t>showing payload mass vs success rate by booster version</a:t>
            </a:r>
          </a:p>
          <a:p>
            <a:pPr lvl="1"/>
            <a:r>
              <a:rPr lang="en-US" dirty="0">
                <a:latin typeface="Abadi" panose="020B0604020104020204" pitchFamily="34" charset="0"/>
              </a:rPr>
              <a:t>Allow users to view the correlation between Payload and Launch Success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r>
              <a:rPr lang="en-US" sz="2000" dirty="0">
                <a:latin typeface="Abadi" panose="020B0604020104020204" pitchFamily="34" charset="0"/>
              </a:rPr>
              <a:t>After reviewing the data, we will develop a machine-learning pipeline to predict whether the first stage will land, utilizing the data from the previous results.</a:t>
            </a:r>
          </a:p>
          <a:p>
            <a:r>
              <a:rPr lang="en-US" sz="2000" dirty="0">
                <a:latin typeface="Abadi" panose="020B0604020104020204" pitchFamily="34" charset="0"/>
              </a:rPr>
              <a:t>Steps</a:t>
            </a:r>
          </a:p>
          <a:p>
            <a:pPr lvl="1"/>
            <a:r>
              <a:rPr lang="en-US" sz="2000" dirty="0">
                <a:latin typeface="Abadi" panose="020B0604020104020204" pitchFamily="34" charset="0"/>
              </a:rPr>
              <a:t>Create a </a:t>
            </a:r>
            <a:r>
              <a:rPr lang="en-US" sz="2000" dirty="0">
                <a:solidFill>
                  <a:schemeClr val="accent1"/>
                </a:solidFill>
                <a:latin typeface="Abadi" panose="020B0604020104020204" pitchFamily="34" charset="0"/>
              </a:rPr>
              <a:t>Numpy array </a:t>
            </a:r>
            <a:r>
              <a:rPr lang="en-US" sz="2000" dirty="0">
                <a:latin typeface="Abadi" panose="020B0604020104020204" pitchFamily="34" charset="0"/>
              </a:rPr>
              <a:t>from the </a:t>
            </a:r>
            <a:r>
              <a:rPr lang="en-US" sz="2000" dirty="0">
                <a:solidFill>
                  <a:schemeClr val="accent1"/>
                </a:solidFill>
                <a:latin typeface="Abadi" panose="020B0604020104020204" pitchFamily="34" charset="0"/>
              </a:rPr>
              <a:t>Class</a:t>
            </a:r>
            <a:r>
              <a:rPr lang="en-US" sz="2000" dirty="0">
                <a:latin typeface="Abadi" panose="020B0604020104020204" pitchFamily="34" charset="0"/>
              </a:rPr>
              <a:t> column in the data.</a:t>
            </a:r>
          </a:p>
          <a:p>
            <a:pPr lvl="1"/>
            <a:r>
              <a:rPr lang="en-US" sz="2000" dirty="0">
                <a:latin typeface="Abadi" panose="020B0604020104020204" pitchFamily="34" charset="0"/>
              </a:rPr>
              <a:t>Standardize the data with </a:t>
            </a:r>
            <a:r>
              <a:rPr lang="en-US" sz="2000" dirty="0">
                <a:solidFill>
                  <a:schemeClr val="accent1"/>
                </a:solidFill>
                <a:latin typeface="Abadi" panose="020B0604020104020204" pitchFamily="34" charset="0"/>
              </a:rPr>
              <a:t>StandardScaler</a:t>
            </a:r>
            <a:r>
              <a:rPr lang="en-US" sz="2000" dirty="0">
                <a:latin typeface="Abadi" panose="020B0604020104020204" pitchFamily="34" charset="0"/>
              </a:rPr>
              <a:t>.</a:t>
            </a:r>
          </a:p>
          <a:p>
            <a:pPr lvl="1"/>
            <a:r>
              <a:rPr lang="en-US" sz="2000" dirty="0">
                <a:latin typeface="Abadi" panose="020B0604020104020204" pitchFamily="34" charset="0"/>
              </a:rPr>
              <a:t>Fit and transform the data.</a:t>
            </a:r>
          </a:p>
          <a:p>
            <a:pPr lvl="1"/>
            <a:r>
              <a:rPr lang="en-US" sz="2000" dirty="0">
                <a:latin typeface="Abadi" panose="020B0604020104020204" pitchFamily="34" charset="0"/>
              </a:rPr>
              <a:t>Split the data into </a:t>
            </a:r>
            <a:r>
              <a:rPr lang="en-US" sz="2000" dirty="0">
                <a:solidFill>
                  <a:schemeClr val="accent1"/>
                </a:solidFill>
                <a:latin typeface="Abadi" panose="020B0604020104020204" pitchFamily="34" charset="0"/>
              </a:rPr>
              <a:t>training data </a:t>
            </a:r>
            <a:r>
              <a:rPr lang="en-US" sz="2000" dirty="0">
                <a:latin typeface="Abadi" panose="020B0604020104020204" pitchFamily="34" charset="0"/>
              </a:rPr>
              <a:t>and </a:t>
            </a:r>
            <a:r>
              <a:rPr lang="en-US" sz="2000" dirty="0">
                <a:solidFill>
                  <a:schemeClr val="accent1"/>
                </a:solidFill>
                <a:latin typeface="Abadi" panose="020B0604020104020204" pitchFamily="34" charset="0"/>
              </a:rPr>
              <a:t>test data</a:t>
            </a:r>
            <a:r>
              <a:rPr lang="en-US" sz="2000" dirty="0">
                <a:latin typeface="Abadi" panose="020B0604020104020204" pitchFamily="34" charset="0"/>
              </a:rPr>
              <a:t>.</a:t>
            </a:r>
          </a:p>
          <a:p>
            <a:pPr lvl="1"/>
            <a:r>
              <a:rPr lang="en-US" sz="2000" dirty="0">
                <a:latin typeface="Abadi" panose="020B0604020104020204" pitchFamily="34" charset="0"/>
              </a:rPr>
              <a:t>Create a </a:t>
            </a:r>
            <a:r>
              <a:rPr lang="en-US" sz="2000" dirty="0">
                <a:solidFill>
                  <a:schemeClr val="accent1"/>
                </a:solidFill>
                <a:latin typeface="Abadi" panose="020B0604020104020204" pitchFamily="34" charset="0"/>
              </a:rPr>
              <a:t>GridSearchCV</a:t>
            </a:r>
            <a:r>
              <a:rPr lang="en-US" sz="2000" dirty="0">
                <a:latin typeface="Abadi" panose="020B0604020104020204" pitchFamily="34" charset="0"/>
              </a:rPr>
              <a:t> object with </a:t>
            </a:r>
            <a:r>
              <a:rPr lang="en-US" sz="2000" dirty="0">
                <a:solidFill>
                  <a:schemeClr val="accent1"/>
                </a:solidFill>
                <a:latin typeface="Abadi" panose="020B0604020104020204" pitchFamily="34" charset="0"/>
              </a:rPr>
              <a:t>cv = 10 </a:t>
            </a:r>
            <a:r>
              <a:rPr lang="en-US" sz="2000" dirty="0">
                <a:latin typeface="Abadi" panose="020B0604020104020204" pitchFamily="34" charset="0"/>
              </a:rPr>
              <a:t>for parameter optimization.</a:t>
            </a:r>
          </a:p>
          <a:p>
            <a:pPr lvl="1"/>
            <a:r>
              <a:rPr lang="en-US" sz="2000" dirty="0">
                <a:latin typeface="Abadi" panose="020B0604020104020204" pitchFamily="34" charset="0"/>
              </a:rPr>
              <a:t>Apply </a:t>
            </a:r>
            <a:r>
              <a:rPr lang="en-US" altLang="zh-CN" sz="2000" dirty="0">
                <a:latin typeface="Abadi" panose="020B0604020104020204" pitchFamily="34" charset="0"/>
              </a:rPr>
              <a:t>GridSearchCV on different algorithms: </a:t>
            </a:r>
            <a:r>
              <a:rPr lang="en-US" altLang="zh-CN" sz="2000" dirty="0">
                <a:solidFill>
                  <a:schemeClr val="accent1"/>
                </a:solidFill>
                <a:latin typeface="Abadi" panose="020B0604020104020204" pitchFamily="34" charset="0"/>
              </a:rPr>
              <a:t>Logistic Regression, Support Vector Machine, Decision Tree, and K-Nearest Neighbor</a:t>
            </a:r>
            <a:r>
              <a:rPr lang="en-US" altLang="zh-CN" sz="2000" dirty="0">
                <a:latin typeface="Abadi" panose="020B0604020104020204" pitchFamily="34" charset="0"/>
              </a:rPr>
              <a:t>.</a:t>
            </a:r>
          </a:p>
          <a:p>
            <a:pPr lvl="1"/>
            <a:r>
              <a:rPr lang="en-US" altLang="zh-CN" sz="2000" dirty="0">
                <a:latin typeface="Abadi" panose="020B0604020104020204" pitchFamily="34" charset="0"/>
              </a:rPr>
              <a:t>Find the </a:t>
            </a:r>
            <a:r>
              <a:rPr lang="en-US" altLang="zh-CN" sz="2000" dirty="0">
                <a:solidFill>
                  <a:schemeClr val="accent1"/>
                </a:solidFill>
                <a:latin typeface="Abadi" panose="020B0604020104020204" pitchFamily="34" charset="0"/>
              </a:rPr>
              <a:t>best hyperparameters </a:t>
            </a:r>
            <a:r>
              <a:rPr lang="en-US" altLang="zh-CN" sz="2000" dirty="0">
                <a:latin typeface="Abadi" panose="020B0604020104020204" pitchFamily="34" charset="0"/>
              </a:rPr>
              <a:t>for all models.</a:t>
            </a:r>
          </a:p>
          <a:p>
            <a:pPr lvl="1"/>
            <a:r>
              <a:rPr lang="en-US" sz="2000" dirty="0">
                <a:latin typeface="Abadi" panose="020B0604020104020204" pitchFamily="34" charset="0"/>
              </a:rPr>
              <a:t>Calculate the </a:t>
            </a:r>
            <a:r>
              <a:rPr lang="en-US" sz="2000" dirty="0">
                <a:solidFill>
                  <a:schemeClr val="accent1"/>
                </a:solidFill>
                <a:latin typeface="Abadi" panose="020B0604020104020204" pitchFamily="34" charset="0"/>
              </a:rPr>
              <a:t>accuracy</a:t>
            </a:r>
            <a:r>
              <a:rPr lang="en-US" sz="2000" dirty="0">
                <a:latin typeface="Abadi" panose="020B0604020104020204" pitchFamily="34" charset="0"/>
              </a:rPr>
              <a:t> on the test data for all models.</a:t>
            </a:r>
          </a:p>
          <a:p>
            <a:pPr lvl="1"/>
            <a:r>
              <a:rPr lang="en-US" sz="2000" dirty="0">
                <a:latin typeface="Abadi" panose="020B0604020104020204" pitchFamily="34" charset="0"/>
              </a:rPr>
              <a:t>Assess the </a:t>
            </a:r>
            <a:r>
              <a:rPr lang="en-US" sz="2000" dirty="0">
                <a:solidFill>
                  <a:schemeClr val="accent1"/>
                </a:solidFill>
                <a:latin typeface="Abadi" panose="020B0604020104020204" pitchFamily="34" charset="0"/>
              </a:rPr>
              <a:t>confusion matrix </a:t>
            </a:r>
            <a:r>
              <a:rPr lang="en-US" sz="2000" dirty="0">
                <a:latin typeface="Abadi" panose="020B0604020104020204" pitchFamily="34" charset="0"/>
              </a:rPr>
              <a:t>for all models.</a:t>
            </a:r>
          </a:p>
          <a:p>
            <a:pPr lvl="1"/>
            <a:r>
              <a:rPr lang="en-US" sz="2000" dirty="0">
                <a:latin typeface="Abadi" panose="020B0604020104020204" pitchFamily="34" charset="0"/>
              </a:rPr>
              <a:t>Find the method that performs best.</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Rectangle 1">
            <a:extLst>
              <a:ext uri="{FF2B5EF4-FFF2-40B4-BE49-F238E27FC236}">
                <a16:creationId xmlns:a16="http://schemas.microsoft.com/office/drawing/2014/main" id="{5319E2C3-10A7-74BF-2AFF-20DA3F12DB0A}"/>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eaLnBrk="0" fontAlgn="base" hangingPunct="0">
              <a:spcBef>
                <a:spcPct val="30000"/>
              </a:spcBef>
              <a:spcAft>
                <a:spcPct val="0"/>
              </a:spcAft>
              <a:defRPr sz="1200">
                <a:solidFill>
                  <a:schemeClr val="tx1"/>
                </a:solidFill>
                <a:latin typeface="Arial" panose="020B0604020202020204" pitchFamily="34" charset="0"/>
              </a:defRPr>
            </a:lvl2pPr>
            <a:lvl3pPr eaLnBrk="0" fontAlgn="base" hangingPunct="0">
              <a:spcBef>
                <a:spcPct val="30000"/>
              </a:spcBef>
              <a:spcAft>
                <a:spcPct val="0"/>
              </a:spcAft>
              <a:defRPr sz="1200">
                <a:solidFill>
                  <a:schemeClr val="tx1"/>
                </a:solidFill>
                <a:latin typeface="Arial" panose="020B0604020202020204" pitchFamily="34" charset="0"/>
              </a:defRPr>
            </a:lvl3pPr>
            <a:lvl4pPr eaLnBrk="0" fontAlgn="base" hangingPunct="0">
              <a:spcBef>
                <a:spcPct val="30000"/>
              </a:spcBef>
              <a:spcAft>
                <a:spcPct val="0"/>
              </a:spcAft>
              <a:defRPr sz="1200">
                <a:solidFill>
                  <a:schemeClr val="tx1"/>
                </a:solidFill>
                <a:latin typeface="Arial" panose="020B0604020202020204" pitchFamily="34" charset="0"/>
              </a:defRPr>
            </a:lvl4pPr>
            <a:lvl5pPr eaLnBrk="0" fontAlgn="base" hangingPunct="0">
              <a:spcBef>
                <a:spcPct val="30000"/>
              </a:spcBef>
              <a:spcAft>
                <a:spcPct val="0"/>
              </a:spcAft>
              <a:defRPr sz="1200">
                <a:solidFill>
                  <a:schemeClr val="tx1"/>
                </a:solidFill>
                <a:latin typeface="Arial" panose="020B0604020202020204" pitchFamily="34" charset="0"/>
              </a:defRPr>
            </a:lvl5pPr>
            <a:lvl6pPr eaLnBrk="0" fontAlgn="base" hangingPunct="0">
              <a:spcBef>
                <a:spcPct val="30000"/>
              </a:spcBef>
              <a:spcAft>
                <a:spcPct val="0"/>
              </a:spcAft>
              <a:defRPr sz="1200">
                <a:solidFill>
                  <a:schemeClr val="tx1"/>
                </a:solidFill>
                <a:latin typeface="Arial" panose="020B0604020202020204" pitchFamily="34" charset="0"/>
              </a:defRPr>
            </a:lvl6pPr>
            <a:lvl7pPr eaLnBrk="0" fontAlgn="base" hangingPunct="0">
              <a:spcBef>
                <a:spcPct val="30000"/>
              </a:spcBef>
              <a:spcAft>
                <a:spcPct val="0"/>
              </a:spcAft>
              <a:defRPr sz="1200">
                <a:solidFill>
                  <a:schemeClr val="tx1"/>
                </a:solidFill>
                <a:latin typeface="Arial" panose="020B0604020202020204" pitchFamily="34" charset="0"/>
              </a:defRPr>
            </a:lvl7pPr>
            <a:lvl8pPr eaLnBrk="0" fontAlgn="base" hangingPunct="0">
              <a:spcBef>
                <a:spcPct val="30000"/>
              </a:spcBef>
              <a:spcAft>
                <a:spcPct val="0"/>
              </a:spcAft>
              <a:defRPr sz="1200">
                <a:solidFill>
                  <a:schemeClr val="tx1"/>
                </a:solidFill>
                <a:latin typeface="Arial" panose="020B0604020202020204" pitchFamily="34" charset="0"/>
              </a:defRPr>
            </a:lvl8pPr>
            <a:lvl9pPr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30000"/>
              </a:spcBef>
              <a:spcAft>
                <a:spcPct val="0"/>
              </a:spcAft>
              <a:buClrTx/>
              <a:buSzTx/>
              <a:buFontTx/>
              <a:buNone/>
              <a:tabLst/>
            </a:pPr>
            <a:r>
              <a:rPr kumimoji="0" lang="zh-CN" altLang="zh-CN" sz="1200" b="0" i="0" u="none" strike="noStrike" cap="none" normalizeH="0" baseline="0">
                <a:ln>
                  <a:noFill/>
                </a:ln>
                <a:solidFill>
                  <a:schemeClr val="tx1"/>
                </a:solidFill>
                <a:effectLst/>
                <a:latin typeface="Arial" panose="020B0604020202020204" pitchFamily="34" charset="0"/>
              </a:rPr>
              <a:t>StandardScaler</a:t>
            </a:r>
            <a:r>
              <a:rPr kumimoji="0" lang="zh-CN" altLang="zh-CN" sz="800" b="0" i="0" u="none" strike="noStrike" cap="none" normalizeH="0" baseline="0">
                <a:ln>
                  <a:noFill/>
                </a:ln>
                <a:solidFill>
                  <a:schemeClr val="tx1"/>
                </a:solidFill>
                <a:effectLst/>
              </a:rPr>
              <a:t> </a:t>
            </a:r>
            <a:endParaRPr kumimoji="0" lang="zh-CN" altLang="zh-CN" sz="12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616847" cy="421823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0"/>
            <a:r>
              <a:rPr lang="en-US" altLang="zh-CN" sz="2200" dirty="0">
                <a:solidFill>
                  <a:schemeClr val="tx1"/>
                </a:solidFill>
                <a:latin typeface="Abadi" panose="020B0604020104020204" pitchFamily="34" charset="0"/>
              </a:rPr>
              <a:t>Exploratory data analysis</a:t>
            </a:r>
          </a:p>
          <a:p>
            <a:pPr lvl="1"/>
            <a:r>
              <a:rPr lang="en-US" altLang="zh-CN" sz="2200" dirty="0">
                <a:solidFill>
                  <a:schemeClr val="tx1"/>
                </a:solidFill>
                <a:latin typeface="Abadi" panose="020B0604020104020204" pitchFamily="34" charset="0"/>
              </a:rPr>
              <a:t>Launch success has improved over time.</a:t>
            </a:r>
          </a:p>
          <a:p>
            <a:pPr lvl="1"/>
            <a:r>
              <a:rPr lang="en-US" altLang="zh-CN" sz="2200" dirty="0">
                <a:solidFill>
                  <a:schemeClr val="tx1"/>
                </a:solidFill>
                <a:latin typeface="Abadi" panose="020B0604020104020204" pitchFamily="34" charset="0"/>
              </a:rPr>
              <a:t>KSC LC-39A has the highest success rate among landing sites.</a:t>
            </a:r>
          </a:p>
          <a:p>
            <a:pPr lvl="1"/>
            <a:r>
              <a:rPr lang="en-US" altLang="zh-CN" sz="2200" dirty="0">
                <a:solidFill>
                  <a:schemeClr val="tx1"/>
                </a:solidFill>
                <a:latin typeface="Abadi" panose="020B0604020104020204" pitchFamily="34" charset="0"/>
              </a:rPr>
              <a:t>Orbits ES-L1, GEO, HEO and SSO have a 100% success rate.</a:t>
            </a:r>
          </a:p>
          <a:p>
            <a:pPr lvl="0"/>
            <a:r>
              <a:rPr lang="en-US" altLang="zh-CN" sz="2200" dirty="0">
                <a:solidFill>
                  <a:schemeClr val="tx1"/>
                </a:solidFill>
                <a:latin typeface="Abadi" panose="020B0604020104020204" pitchFamily="34" charset="0"/>
              </a:rPr>
              <a:t>Visual analysis</a:t>
            </a:r>
          </a:p>
          <a:p>
            <a:pPr lvl="1"/>
            <a:r>
              <a:rPr lang="en-US" altLang="zh-CN" sz="2200" dirty="0">
                <a:solidFill>
                  <a:schemeClr val="tx1"/>
                </a:solidFill>
                <a:latin typeface="Abadi" panose="020B0604020104020204" pitchFamily="34" charset="0"/>
              </a:rPr>
              <a:t>Most launch sites are near the equator, and all are close to the coast.</a:t>
            </a:r>
          </a:p>
          <a:p>
            <a:pPr lvl="1"/>
            <a:r>
              <a:rPr lang="en-US" altLang="zh-CN" sz="2200" dirty="0">
                <a:solidFill>
                  <a:schemeClr val="tx1"/>
                </a:solidFill>
                <a:latin typeface="Abadi" panose="020B0604020104020204" pitchFamily="34" charset="0"/>
              </a:rPr>
              <a:t>Launch sites are far enough away from anything a failed launch can damage (city, highway, railway) while still close enough to bring people and material to support launch activities.</a:t>
            </a:r>
          </a:p>
          <a:p>
            <a:pPr lvl="0"/>
            <a:r>
              <a:rPr lang="en-US" altLang="zh-CN" sz="2200" dirty="0">
                <a:solidFill>
                  <a:schemeClr val="tx1"/>
                </a:solidFill>
                <a:latin typeface="Abadi" panose="020B0604020104020204" pitchFamily="34" charset="0"/>
              </a:rPr>
              <a:t>Predictive analysis</a:t>
            </a:r>
          </a:p>
          <a:p>
            <a:pPr lvl="1"/>
            <a:r>
              <a:rPr lang="en-US" altLang="zh-CN" sz="2200" dirty="0">
                <a:solidFill>
                  <a:schemeClr val="tx1"/>
                </a:solidFill>
                <a:latin typeface="Abadi" panose="020B0604020104020204" pitchFamily="34" charset="0"/>
              </a:rPr>
              <a:t>The Support Vector Machine, Logistic Regression, and K-Nearest Neighbor all achieved the same accuracy score of </a:t>
            </a:r>
            <a:r>
              <a:rPr lang="en-US" altLang="zh-CN" sz="2200" dirty="0">
                <a:solidFill>
                  <a:schemeClr val="accent1"/>
                </a:solidFill>
                <a:latin typeface="Abadi" panose="020B0604020104020204" pitchFamily="34" charset="0"/>
              </a:rPr>
              <a:t>83.33%</a:t>
            </a:r>
            <a:r>
              <a:rPr lang="en-US" altLang="zh-CN" sz="2200" dirty="0">
                <a:solidFill>
                  <a:schemeClr val="tx1"/>
                </a:solidFill>
                <a:latin typeface="Abadi" panose="020B0604020104020204" pitchFamily="34" charset="0"/>
              </a:rPr>
              <a:t>, outperforming the Decision Tree.</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28173973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2" y="1234847"/>
            <a:ext cx="3466708" cy="4790726"/>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Insights from the plot</a:t>
            </a:r>
          </a:p>
          <a:p>
            <a:pPr>
              <a:lnSpc>
                <a:spcPct val="100000"/>
              </a:lnSpc>
              <a:spcBef>
                <a:spcPts val="1400"/>
              </a:spcBef>
            </a:pPr>
            <a:r>
              <a:rPr lang="en-US" sz="2200" dirty="0">
                <a:solidFill>
                  <a:schemeClr val="accent3">
                    <a:lumMod val="25000"/>
                  </a:schemeClr>
                </a:solidFill>
                <a:latin typeface="Abadi" panose="020B0604020104020204" pitchFamily="34" charset="0"/>
              </a:rPr>
              <a:t>Earlier flights had a lower success rate (</a:t>
            </a:r>
            <a:r>
              <a:rPr lang="en-US" sz="2200" dirty="0">
                <a:solidFill>
                  <a:schemeClr val="accent1"/>
                </a:solidFill>
                <a:latin typeface="Abadi" panose="020B0604020104020204" pitchFamily="34" charset="0"/>
              </a:rPr>
              <a:t>blue = fail</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Later flights had a higher success rate (</a:t>
            </a:r>
            <a:r>
              <a:rPr lang="en-US" sz="2200" dirty="0">
                <a:solidFill>
                  <a:schemeClr val="accent2"/>
                </a:solidFill>
                <a:latin typeface="Abadi" panose="020B0604020104020204" pitchFamily="34" charset="0"/>
              </a:rPr>
              <a:t>orange = success</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CCAFS SLC 40 launch site has the most launches.</a:t>
            </a:r>
          </a:p>
          <a:p>
            <a:pPr>
              <a:lnSpc>
                <a:spcPct val="100000"/>
              </a:lnSpc>
              <a:spcBef>
                <a:spcPts val="1400"/>
              </a:spcBef>
            </a:pPr>
            <a:r>
              <a:rPr lang="en-US" sz="2200" dirty="0">
                <a:solidFill>
                  <a:schemeClr val="accent3">
                    <a:lumMod val="25000"/>
                  </a:schemeClr>
                </a:solidFill>
                <a:latin typeface="Abadi" panose="020B0604020104020204" pitchFamily="34" charset="0"/>
              </a:rPr>
              <a:t>VAFB SLC 4E and KSC LC 39A have higher success rates.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dirty="0">
              <a:solidFill>
                <a:srgbClr val="0B49CB"/>
              </a:solidFill>
            </a:endParaRPr>
          </a:p>
        </p:txBody>
      </p:sp>
      <p:pic>
        <p:nvPicPr>
          <p:cNvPr id="8" name="Picture 7">
            <a:extLst>
              <a:ext uri="{FF2B5EF4-FFF2-40B4-BE49-F238E27FC236}">
                <a16:creationId xmlns:a16="http://schemas.microsoft.com/office/drawing/2014/main" id="{D4C49030-3CD0-3F6D-7DA5-3F565B125689}"/>
              </a:ext>
            </a:extLst>
          </p:cNvPr>
          <p:cNvPicPr>
            <a:picLocks noChangeAspect="1"/>
          </p:cNvPicPr>
          <p:nvPr/>
        </p:nvPicPr>
        <p:blipFill>
          <a:blip r:embed="rId2"/>
          <a:stretch>
            <a:fillRect/>
          </a:stretch>
        </p:blipFill>
        <p:spPr>
          <a:xfrm>
            <a:off x="4370431" y="1790401"/>
            <a:ext cx="7458214" cy="3532469"/>
          </a:xfrm>
          <a:prstGeom prst="rect">
            <a:avLst/>
          </a:prstGeom>
        </p:spPr>
      </p:pic>
    </p:spTree>
    <p:extLst>
      <p:ext uri="{BB962C8B-B14F-4D97-AF65-F5344CB8AC3E}">
        <p14:creationId xmlns:p14="http://schemas.microsoft.com/office/powerpoint/2010/main" val="6790494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0693"/>
            <a:ext cx="3320726" cy="4494879"/>
          </a:xfrm>
          <a:prstGeom prst="rect">
            <a:avLst/>
          </a:prstGeom>
        </p:spPr>
        <p:txBody>
          <a:bodyPr>
            <a:normAutofit fontScale="925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Insights from the plot</a:t>
            </a:r>
          </a:p>
          <a:p>
            <a:pPr>
              <a:lnSpc>
                <a:spcPct val="100000"/>
              </a:lnSpc>
              <a:spcBef>
                <a:spcPts val="1400"/>
              </a:spcBef>
            </a:pPr>
            <a:r>
              <a:rPr lang="en-US" altLang="zh-CN" sz="2200" dirty="0">
                <a:solidFill>
                  <a:schemeClr val="accent3">
                    <a:lumMod val="25000"/>
                  </a:schemeClr>
                </a:solidFill>
                <a:latin typeface="Abadi" panose="020B0604020104020204" pitchFamily="34" charset="0"/>
              </a:rPr>
              <a:t>The </a:t>
            </a:r>
            <a:r>
              <a:rPr lang="en-US" altLang="zh-CN" sz="2200" dirty="0">
                <a:solidFill>
                  <a:schemeClr val="accent1"/>
                </a:solidFill>
                <a:latin typeface="Abadi" panose="020B0604020104020204" pitchFamily="34" charset="0"/>
              </a:rPr>
              <a:t>heavier</a:t>
            </a:r>
            <a:r>
              <a:rPr lang="en-US" altLang="zh-CN" sz="2200" dirty="0">
                <a:solidFill>
                  <a:schemeClr val="accent3">
                    <a:lumMod val="25000"/>
                  </a:schemeClr>
                </a:solidFill>
                <a:latin typeface="Abadi" panose="020B0604020104020204" pitchFamily="34" charset="0"/>
              </a:rPr>
              <a:t> payload mass of launches seems to have a </a:t>
            </a:r>
            <a:r>
              <a:rPr lang="en-US" altLang="zh-CN" sz="2200" dirty="0">
                <a:solidFill>
                  <a:schemeClr val="accent1"/>
                </a:solidFill>
                <a:latin typeface="Abadi" panose="020B0604020104020204" pitchFamily="34" charset="0"/>
              </a:rPr>
              <a:t>higher</a:t>
            </a:r>
            <a:r>
              <a:rPr lang="en-US" altLang="zh-CN" sz="2200" dirty="0">
                <a:solidFill>
                  <a:schemeClr val="accent3">
                    <a:lumMod val="25000"/>
                  </a:schemeClr>
                </a:solidFill>
                <a:latin typeface="Abadi" panose="020B0604020104020204" pitchFamily="34" charset="0"/>
              </a:rPr>
              <a:t>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KSC LC 39A has a </a:t>
            </a:r>
            <a:r>
              <a:rPr lang="en-US" sz="2200" dirty="0">
                <a:solidFill>
                  <a:schemeClr val="accent1"/>
                </a:solidFill>
                <a:latin typeface="Abadi" panose="020B0604020104020204" pitchFamily="34" charset="0"/>
              </a:rPr>
              <a:t>100%</a:t>
            </a:r>
            <a:r>
              <a:rPr lang="en-US" sz="2200" dirty="0">
                <a:solidFill>
                  <a:schemeClr val="accent3">
                    <a:lumMod val="25000"/>
                  </a:schemeClr>
                </a:solidFill>
                <a:latin typeface="Abadi" panose="020B0604020104020204" pitchFamily="34" charset="0"/>
              </a:rPr>
              <a:t> success rate for launches </a:t>
            </a:r>
            <a:r>
              <a:rPr lang="en-US" sz="2200" dirty="0">
                <a:solidFill>
                  <a:schemeClr val="accent1"/>
                </a:solidFill>
                <a:latin typeface="Abadi" panose="020B0604020104020204" pitchFamily="34" charset="0"/>
              </a:rPr>
              <a:t>less than 5500 kg</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There is no clear correlation between payload mass and success rate.</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029A291A-E61D-596E-98E8-B078ECE79368}"/>
              </a:ext>
            </a:extLst>
          </p:cNvPr>
          <p:cNvPicPr>
            <a:picLocks noChangeAspect="1"/>
          </p:cNvPicPr>
          <p:nvPr/>
        </p:nvPicPr>
        <p:blipFill>
          <a:blip r:embed="rId3"/>
          <a:stretch>
            <a:fillRect/>
          </a:stretch>
        </p:blipFill>
        <p:spPr>
          <a:xfrm>
            <a:off x="4355709" y="1703726"/>
            <a:ext cx="7285252" cy="345054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Insights from the plot</a:t>
            </a:r>
          </a:p>
          <a:p>
            <a:pPr>
              <a:lnSpc>
                <a:spcPct val="100000"/>
              </a:lnSpc>
              <a:spcBef>
                <a:spcPts val="1400"/>
              </a:spcBef>
            </a:pPr>
            <a:r>
              <a:rPr lang="en-US" sz="2200" dirty="0">
                <a:solidFill>
                  <a:srgbClr val="00B050"/>
                </a:solidFill>
                <a:latin typeface="Abadi" panose="020B0604020104020204" pitchFamily="34" charset="0"/>
              </a:rPr>
              <a:t>100%</a:t>
            </a:r>
            <a:r>
              <a:rPr lang="en-US" sz="2200" dirty="0">
                <a:solidFill>
                  <a:schemeClr val="accent3">
                    <a:lumMod val="25000"/>
                  </a:schemeClr>
                </a:solidFill>
                <a:latin typeface="Abadi" panose="020B0604020104020204" pitchFamily="34" charset="0"/>
              </a:rPr>
              <a:t>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ES-L1</a:t>
            </a:r>
          </a:p>
          <a:p>
            <a:pPr lvl="1">
              <a:lnSpc>
                <a:spcPct val="100000"/>
              </a:lnSpc>
              <a:spcBef>
                <a:spcPts val="1400"/>
              </a:spcBef>
            </a:pPr>
            <a:r>
              <a:rPr lang="en-US" sz="1800" dirty="0">
                <a:solidFill>
                  <a:schemeClr val="accent3">
                    <a:lumMod val="25000"/>
                  </a:schemeClr>
                </a:solidFill>
                <a:latin typeface="Abadi" panose="020B0604020104020204" pitchFamily="34" charset="0"/>
              </a:rPr>
              <a:t>GEO</a:t>
            </a:r>
          </a:p>
          <a:p>
            <a:pPr lvl="1">
              <a:lnSpc>
                <a:spcPct val="100000"/>
              </a:lnSpc>
              <a:spcBef>
                <a:spcPts val="1400"/>
              </a:spcBef>
            </a:pPr>
            <a:r>
              <a:rPr lang="en-US" sz="1800" dirty="0">
                <a:solidFill>
                  <a:schemeClr val="accent3">
                    <a:lumMod val="25000"/>
                  </a:schemeClr>
                </a:solidFill>
                <a:latin typeface="Abadi" panose="020B0604020104020204" pitchFamily="34" charset="0"/>
              </a:rPr>
              <a:t>HEO</a:t>
            </a:r>
          </a:p>
          <a:p>
            <a:pPr lvl="1">
              <a:lnSpc>
                <a:spcPct val="100000"/>
              </a:lnSpc>
              <a:spcBef>
                <a:spcPts val="1400"/>
              </a:spcBef>
            </a:pPr>
            <a:r>
              <a:rPr lang="en-US" sz="1800" dirty="0">
                <a:solidFill>
                  <a:schemeClr val="accent3">
                    <a:lumMod val="25000"/>
                  </a:schemeClr>
                </a:solidFill>
                <a:latin typeface="Abadi" panose="020B0604020104020204" pitchFamily="34" charset="0"/>
              </a:rPr>
              <a:t>SSO</a:t>
            </a:r>
          </a:p>
          <a:p>
            <a:pPr>
              <a:lnSpc>
                <a:spcPct val="100000"/>
              </a:lnSpc>
              <a:spcBef>
                <a:spcPts val="1400"/>
              </a:spcBef>
            </a:pPr>
            <a:r>
              <a:rPr lang="en-US" sz="2200" dirty="0">
                <a:solidFill>
                  <a:srgbClr val="FF0000"/>
                </a:solidFill>
                <a:latin typeface="Abadi" panose="020B0604020104020204" pitchFamily="34" charset="0"/>
              </a:rPr>
              <a:t>0% </a:t>
            </a:r>
            <a:r>
              <a:rPr lang="en-US" sz="2200" dirty="0">
                <a:solidFill>
                  <a:schemeClr val="accent3">
                    <a:lumMod val="25000"/>
                  </a:schemeClr>
                </a:solidFill>
                <a:latin typeface="Abadi" panose="020B0604020104020204" pitchFamily="34" charset="0"/>
              </a:rPr>
              <a:t>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SO</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EF6AD937-6842-ABB8-62CF-CDED099DE6AD}"/>
              </a:ext>
            </a:extLst>
          </p:cNvPr>
          <p:cNvPicPr>
            <a:picLocks noChangeAspect="1"/>
          </p:cNvPicPr>
          <p:nvPr/>
        </p:nvPicPr>
        <p:blipFill>
          <a:blip r:embed="rId3"/>
          <a:stretch>
            <a:fillRect/>
          </a:stretch>
        </p:blipFill>
        <p:spPr>
          <a:xfrm>
            <a:off x="6027811" y="1592370"/>
            <a:ext cx="4800600" cy="479107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Outline</a:t>
            </a:r>
            <a:endParaRPr lang="en-US" dirty="0">
              <a:solidFill>
                <a:srgbClr val="0B49CB"/>
              </a:solidFill>
              <a:latin typeface="Abadi"/>
            </a:endParaRP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marL="0" indent="0">
              <a:lnSpc>
                <a:spcPct val="100000"/>
              </a:lnSpc>
              <a:spcBef>
                <a:spcPts val="1400"/>
              </a:spcBef>
              <a:buNone/>
            </a:pPr>
            <a:r>
              <a:rPr lang="en-US" altLang="zh-CN" sz="2200" dirty="0">
                <a:solidFill>
                  <a:schemeClr val="accent3">
                    <a:lumMod val="25000"/>
                  </a:schemeClr>
                </a:solidFill>
                <a:latin typeface="Abadi" panose="020B0604020104020204" pitchFamily="34" charset="0"/>
              </a:rPr>
              <a:t>Insights from the plot</a:t>
            </a:r>
          </a:p>
          <a:p>
            <a:pPr>
              <a:lnSpc>
                <a:spcPct val="100000"/>
              </a:lnSpc>
              <a:spcBef>
                <a:spcPts val="1400"/>
              </a:spcBef>
            </a:pPr>
            <a:r>
              <a:rPr lang="en-US" altLang="zh-CN" sz="2200" dirty="0">
                <a:solidFill>
                  <a:schemeClr val="accent3">
                    <a:lumMod val="25000"/>
                  </a:schemeClr>
                </a:solidFill>
                <a:latin typeface="Abadi" panose="020B0604020104020204" pitchFamily="34" charset="0"/>
              </a:rPr>
              <a:t>The high success rate of </a:t>
            </a:r>
            <a:r>
              <a:rPr lang="en-US" altLang="zh-CN" sz="2200" dirty="0">
                <a:latin typeface="Abadi" panose="020B0604020104020204" pitchFamily="34" charset="0"/>
              </a:rPr>
              <a:t>the </a:t>
            </a:r>
            <a:r>
              <a:rPr lang="en-US" altLang="zh-CN" sz="2200" dirty="0">
                <a:solidFill>
                  <a:schemeClr val="accent1"/>
                </a:solidFill>
                <a:latin typeface="Abadi" panose="020B0604020104020204" pitchFamily="34" charset="0"/>
              </a:rPr>
              <a:t>GEO, HEO, and ES-L1 </a:t>
            </a:r>
            <a:r>
              <a:rPr lang="en-US" altLang="zh-CN" sz="2200" dirty="0">
                <a:latin typeface="Abadi" panose="020B0604020104020204" pitchFamily="34" charset="0"/>
              </a:rPr>
              <a:t>orbits can be explained by only </a:t>
            </a:r>
            <a:r>
              <a:rPr lang="en-US" altLang="zh-CN" sz="2200" dirty="0">
                <a:solidFill>
                  <a:schemeClr val="accent1"/>
                </a:solidFill>
                <a:latin typeface="Abadi" panose="020B0604020104020204" pitchFamily="34" charset="0"/>
              </a:rPr>
              <a:t>one</a:t>
            </a:r>
            <a:r>
              <a:rPr lang="en-US" altLang="zh-CN" sz="2200" dirty="0">
                <a:latin typeface="Abadi" panose="020B0604020104020204" pitchFamily="34" charset="0"/>
              </a:rPr>
              <a:t> </a:t>
            </a:r>
            <a:r>
              <a:rPr lang="en-US" altLang="zh-CN" sz="2200" dirty="0">
                <a:solidFill>
                  <a:schemeClr val="accent3">
                    <a:lumMod val="25000"/>
                  </a:schemeClr>
                </a:solidFill>
                <a:latin typeface="Abadi" panose="020B0604020104020204" pitchFamily="34" charset="0"/>
              </a:rPr>
              <a:t>flight into the respective orbits.</a:t>
            </a:r>
          </a:p>
          <a:p>
            <a:pPr>
              <a:lnSpc>
                <a:spcPct val="100000"/>
              </a:lnSpc>
              <a:spcBef>
                <a:spcPts val="1400"/>
              </a:spcBef>
            </a:pPr>
            <a:r>
              <a:rPr lang="en-US" altLang="zh-CN" sz="2200" dirty="0">
                <a:solidFill>
                  <a:schemeClr val="accent3">
                    <a:lumMod val="25000"/>
                  </a:schemeClr>
                </a:solidFill>
                <a:latin typeface="Abadi" panose="020B0604020104020204" pitchFamily="34" charset="0"/>
              </a:rPr>
              <a:t>Generally, the success rate </a:t>
            </a:r>
            <a:r>
              <a:rPr lang="en-US" altLang="zh-CN" sz="2200" dirty="0">
                <a:solidFill>
                  <a:schemeClr val="accent1"/>
                </a:solidFill>
                <a:latin typeface="Abadi" panose="020B0604020104020204" pitchFamily="34" charset="0"/>
              </a:rPr>
              <a:t>increases</a:t>
            </a:r>
            <a:r>
              <a:rPr lang="en-US" altLang="zh-CN" sz="2200" dirty="0">
                <a:solidFill>
                  <a:schemeClr val="accent3">
                    <a:lumMod val="25000"/>
                  </a:schemeClr>
                </a:solidFill>
                <a:latin typeface="Abadi" panose="020B0604020104020204" pitchFamily="34" charset="0"/>
              </a:rPr>
              <a:t> with the number of flights for each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FFB923C6-BFB5-B326-C862-9C4D5B728145}"/>
              </a:ext>
            </a:extLst>
          </p:cNvPr>
          <p:cNvPicPr>
            <a:picLocks noChangeAspect="1"/>
          </p:cNvPicPr>
          <p:nvPr/>
        </p:nvPicPr>
        <p:blipFill>
          <a:blip r:embed="rId3"/>
          <a:stretch>
            <a:fillRect/>
          </a:stretch>
        </p:blipFill>
        <p:spPr>
          <a:xfrm>
            <a:off x="5605963" y="1575250"/>
            <a:ext cx="5343525" cy="480060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marL="0" indent="0">
              <a:lnSpc>
                <a:spcPct val="100000"/>
              </a:lnSpc>
              <a:spcBef>
                <a:spcPts val="1400"/>
              </a:spcBef>
              <a:buNone/>
            </a:pPr>
            <a:r>
              <a:rPr lang="en-US" altLang="zh-CN" sz="2200" dirty="0">
                <a:solidFill>
                  <a:schemeClr val="accent3">
                    <a:lumMod val="25000"/>
                  </a:schemeClr>
                </a:solidFill>
                <a:latin typeface="Abadi" panose="020B0604020104020204" pitchFamily="34" charset="0"/>
              </a:rPr>
              <a:t>Insights from the plot</a:t>
            </a:r>
          </a:p>
          <a:p>
            <a:pPr>
              <a:lnSpc>
                <a:spcPct val="100000"/>
              </a:lnSpc>
              <a:spcBef>
                <a:spcPts val="1400"/>
              </a:spcBef>
            </a:pPr>
            <a:r>
              <a:rPr lang="en-US" altLang="zh-CN" sz="2200" dirty="0">
                <a:solidFill>
                  <a:schemeClr val="accent3">
                    <a:lumMod val="25000"/>
                  </a:schemeClr>
                </a:solidFill>
                <a:latin typeface="Abadi" panose="020B0604020104020204" pitchFamily="34" charset="0"/>
              </a:rPr>
              <a:t>Heavy payloads are better with </a:t>
            </a:r>
            <a:r>
              <a:rPr lang="en-US" altLang="zh-CN" sz="2200" dirty="0">
                <a:solidFill>
                  <a:schemeClr val="accent1"/>
                </a:solidFill>
                <a:latin typeface="Abadi" panose="020B0604020104020204" pitchFamily="34" charset="0"/>
              </a:rPr>
              <a:t>LEO, ISS and PO </a:t>
            </a:r>
            <a:r>
              <a:rPr lang="en-US" altLang="zh-CN" sz="2200" dirty="0">
                <a:solidFill>
                  <a:schemeClr val="accent3">
                    <a:lumMod val="25000"/>
                  </a:schemeClr>
                </a:solidFill>
                <a:latin typeface="Abadi" panose="020B0604020104020204" pitchFamily="34" charset="0"/>
              </a:rPr>
              <a:t>orbits.</a:t>
            </a:r>
          </a:p>
          <a:p>
            <a:pPr>
              <a:lnSpc>
                <a:spcPct val="100000"/>
              </a:lnSpc>
              <a:spcBef>
                <a:spcPts val="1400"/>
              </a:spcBef>
            </a:pPr>
            <a:r>
              <a:rPr lang="en-US" altLang="zh-CN" sz="2200" dirty="0">
                <a:solidFill>
                  <a:schemeClr val="accent3">
                    <a:lumMod val="25000"/>
                  </a:schemeClr>
                </a:solidFill>
                <a:latin typeface="Abadi" panose="020B0604020104020204" pitchFamily="34" charset="0"/>
              </a:rPr>
              <a:t>The </a:t>
            </a:r>
            <a:r>
              <a:rPr lang="en-US" altLang="zh-CN" sz="2200" dirty="0">
                <a:solidFill>
                  <a:schemeClr val="accent1"/>
                </a:solidFill>
                <a:latin typeface="Abadi" panose="020B0604020104020204" pitchFamily="34" charset="0"/>
              </a:rPr>
              <a:t>GTO</a:t>
            </a:r>
            <a:r>
              <a:rPr lang="en-US" altLang="zh-CN" sz="2200" dirty="0">
                <a:solidFill>
                  <a:schemeClr val="accent3">
                    <a:lumMod val="25000"/>
                  </a:schemeClr>
                </a:solidFill>
                <a:latin typeface="Abadi" panose="020B0604020104020204" pitchFamily="34" charset="0"/>
              </a:rPr>
              <a:t> orbit has an unclear relationship between payload mass and success rate.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A34C5C82-841A-204A-3058-2411A7C91170}"/>
              </a:ext>
            </a:extLst>
          </p:cNvPr>
          <p:cNvPicPr>
            <a:picLocks noChangeAspect="1"/>
          </p:cNvPicPr>
          <p:nvPr/>
        </p:nvPicPr>
        <p:blipFill>
          <a:blip r:embed="rId3"/>
          <a:stretch>
            <a:fillRect/>
          </a:stretch>
        </p:blipFill>
        <p:spPr>
          <a:xfrm>
            <a:off x="5733538" y="1425792"/>
            <a:ext cx="5343525" cy="48006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fontScale="92500" lnSpcReduction="20000"/>
          </a:bodyPr>
          <a:lstStyle/>
          <a:p>
            <a:pPr marL="0" indent="0">
              <a:lnSpc>
                <a:spcPct val="100000"/>
              </a:lnSpc>
              <a:spcBef>
                <a:spcPts val="1400"/>
              </a:spcBef>
              <a:buNone/>
            </a:pPr>
            <a:r>
              <a:rPr lang="en-US" altLang="zh-CN" sz="2200" dirty="0">
                <a:solidFill>
                  <a:schemeClr val="accent3">
                    <a:lumMod val="25000"/>
                  </a:schemeClr>
                </a:solidFill>
                <a:latin typeface="Abadi" panose="020B0604020104020204" pitchFamily="34" charset="0"/>
              </a:rPr>
              <a:t>Insights from the plot</a:t>
            </a:r>
          </a:p>
          <a:p>
            <a:pPr>
              <a:lnSpc>
                <a:spcPct val="100000"/>
              </a:lnSpc>
              <a:spcBef>
                <a:spcPts val="1400"/>
              </a:spcBef>
            </a:pPr>
            <a:r>
              <a:rPr lang="en-US" altLang="zh-CN" sz="2200" dirty="0">
                <a:solidFill>
                  <a:schemeClr val="accent1"/>
                </a:solidFill>
                <a:latin typeface="Abadi" panose="020B0604020104020204" pitchFamily="34" charset="0"/>
              </a:rPr>
              <a:t>No</a:t>
            </a:r>
            <a:r>
              <a:rPr lang="en-US" altLang="zh-CN" sz="2200" dirty="0">
                <a:solidFill>
                  <a:schemeClr val="accent3">
                    <a:lumMod val="25000"/>
                  </a:schemeClr>
                </a:solidFill>
                <a:latin typeface="Abadi" panose="020B0604020104020204" pitchFamily="34" charset="0"/>
              </a:rPr>
              <a:t> landings were successful from 2010 to 2013.</a:t>
            </a:r>
          </a:p>
          <a:p>
            <a:pPr>
              <a:lnSpc>
                <a:spcPct val="100000"/>
              </a:lnSpc>
              <a:spcBef>
                <a:spcPts val="1400"/>
              </a:spcBef>
            </a:pPr>
            <a:r>
              <a:rPr lang="en-US" altLang="zh-CN" sz="2200" dirty="0">
                <a:solidFill>
                  <a:schemeClr val="accent3">
                    <a:lumMod val="25000"/>
                  </a:schemeClr>
                </a:solidFill>
                <a:latin typeface="Abadi" panose="020B0604020104020204" pitchFamily="34" charset="0"/>
              </a:rPr>
              <a:t>The success rate </a:t>
            </a:r>
            <a:r>
              <a:rPr lang="en-US" altLang="zh-CN" sz="2200" dirty="0">
                <a:solidFill>
                  <a:schemeClr val="accent1"/>
                </a:solidFill>
                <a:latin typeface="Abadi" panose="020B0604020104020204" pitchFamily="34" charset="0"/>
              </a:rPr>
              <a:t>improved</a:t>
            </a:r>
            <a:r>
              <a:rPr lang="en-US" altLang="zh-CN" sz="2200" dirty="0">
                <a:solidFill>
                  <a:schemeClr val="accent3">
                    <a:lumMod val="25000"/>
                  </a:schemeClr>
                </a:solidFill>
                <a:latin typeface="Abadi" panose="020B0604020104020204" pitchFamily="34" charset="0"/>
              </a:rPr>
              <a:t> from 2013 to 2017 and 2018 to 2019.</a:t>
            </a:r>
          </a:p>
          <a:p>
            <a:pPr>
              <a:lnSpc>
                <a:spcPct val="100000"/>
              </a:lnSpc>
              <a:spcBef>
                <a:spcPts val="1400"/>
              </a:spcBef>
            </a:pPr>
            <a:r>
              <a:rPr lang="en-US" altLang="zh-CN" sz="2200" dirty="0">
                <a:solidFill>
                  <a:schemeClr val="accent3">
                    <a:lumMod val="25000"/>
                  </a:schemeClr>
                </a:solidFill>
                <a:latin typeface="Abadi" panose="020B0604020104020204" pitchFamily="34" charset="0"/>
              </a:rPr>
              <a:t>The success rate </a:t>
            </a:r>
            <a:r>
              <a:rPr lang="en-US" altLang="zh-CN" sz="2200" dirty="0">
                <a:solidFill>
                  <a:schemeClr val="accent1"/>
                </a:solidFill>
                <a:latin typeface="Abadi" panose="020B0604020104020204" pitchFamily="34" charset="0"/>
              </a:rPr>
              <a:t>decreased</a:t>
            </a:r>
            <a:r>
              <a:rPr lang="en-US" altLang="zh-CN" sz="2200" dirty="0">
                <a:solidFill>
                  <a:schemeClr val="accent3">
                    <a:lumMod val="25000"/>
                  </a:schemeClr>
                </a:solidFill>
                <a:latin typeface="Abadi" panose="020B0604020104020204" pitchFamily="34" charset="0"/>
              </a:rPr>
              <a:t> from 2017 to 2018 and 2019 to 2020.</a:t>
            </a:r>
          </a:p>
          <a:p>
            <a:pPr>
              <a:lnSpc>
                <a:spcPct val="100000"/>
              </a:lnSpc>
              <a:spcBef>
                <a:spcPts val="1400"/>
              </a:spcBef>
            </a:pPr>
            <a:r>
              <a:rPr lang="en-US" altLang="zh-CN" sz="2200" dirty="0">
                <a:solidFill>
                  <a:schemeClr val="accent3">
                    <a:lumMod val="25000"/>
                  </a:schemeClr>
                </a:solidFill>
                <a:latin typeface="Abadi" panose="020B0604020104020204" pitchFamily="34" charset="0"/>
              </a:rPr>
              <a:t>The success rate has </a:t>
            </a:r>
            <a:r>
              <a:rPr lang="en-US" altLang="zh-CN" sz="2200" dirty="0">
                <a:solidFill>
                  <a:schemeClr val="accent1"/>
                </a:solidFill>
                <a:latin typeface="Abadi" panose="020B0604020104020204" pitchFamily="34" charset="0"/>
              </a:rPr>
              <a:t>improved</a:t>
            </a:r>
            <a:r>
              <a:rPr lang="en-US" altLang="zh-CN" sz="2200" dirty="0">
                <a:solidFill>
                  <a:schemeClr val="accent3">
                    <a:lumMod val="25000"/>
                  </a:schemeClr>
                </a:solidFill>
                <a:latin typeface="Abadi" panose="020B0604020104020204" pitchFamily="34" charset="0"/>
              </a:rPr>
              <a:t> overall since 2013.</a:t>
            </a:r>
          </a:p>
          <a:p>
            <a:pPr>
              <a:lnSpc>
                <a:spcPct val="100000"/>
              </a:lnSpc>
              <a:spcBef>
                <a:spcPts val="1400"/>
              </a:spcBef>
            </a:pPr>
            <a:endParaRPr lang="en-US" altLang="zh-CN"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5F09E080-B9F0-DC2A-62F6-4DB739D9BBF5}"/>
              </a:ext>
            </a:extLst>
          </p:cNvPr>
          <p:cNvPicPr>
            <a:picLocks noChangeAspect="1"/>
          </p:cNvPicPr>
          <p:nvPr/>
        </p:nvPicPr>
        <p:blipFill>
          <a:blip r:embed="rId3"/>
          <a:stretch>
            <a:fillRect/>
          </a:stretch>
        </p:blipFill>
        <p:spPr>
          <a:xfrm>
            <a:off x="5887964" y="1432561"/>
            <a:ext cx="5534025" cy="424815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0" y="1442545"/>
            <a:ext cx="10265851" cy="4583028"/>
          </a:xfrm>
          <a:prstGeom prst="rect">
            <a:avLst/>
          </a:prstGeom>
        </p:spPr>
        <p:txBody>
          <a:bodyPr lIns="91440" tIns="45720" rIns="91440" bIns="45720" anchor="t">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6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2100" dirty="0">
                <a:solidFill>
                  <a:schemeClr val="accent3">
                    <a:lumMod val="25000"/>
                  </a:schemeClr>
                </a:solidFill>
                <a:latin typeface="Abadi" panose="020B0604020104020204" pitchFamily="34" charset="0"/>
              </a:rPr>
              <a:t>Data Collections</a:t>
            </a:r>
          </a:p>
          <a:p>
            <a:pPr lvl="1">
              <a:lnSpc>
                <a:spcPct val="100000"/>
              </a:lnSpc>
              <a:spcBef>
                <a:spcPts val="1400"/>
              </a:spcBef>
            </a:pPr>
            <a:r>
              <a:rPr lang="en-US" sz="21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2100" dirty="0">
                <a:solidFill>
                  <a:schemeClr val="accent3">
                    <a:lumMod val="25000"/>
                  </a:schemeClr>
                </a:solidFill>
                <a:latin typeface="Abadi" panose="020B0604020104020204" pitchFamily="34" charset="0"/>
              </a:rPr>
              <a:t>Exploratory Data Analysis</a:t>
            </a:r>
          </a:p>
          <a:p>
            <a:pPr lvl="1">
              <a:lnSpc>
                <a:spcPct val="100000"/>
              </a:lnSpc>
              <a:spcBef>
                <a:spcPts val="1400"/>
              </a:spcBef>
            </a:pPr>
            <a:r>
              <a:rPr lang="en-US" sz="2100" dirty="0">
                <a:solidFill>
                  <a:schemeClr val="accent3">
                    <a:lumMod val="25000"/>
                  </a:schemeClr>
                </a:solidFill>
                <a:latin typeface="Abadi" panose="020B0604020104020204" pitchFamily="34" charset="0"/>
              </a:rPr>
              <a:t>Interactive Visual Analytics</a:t>
            </a:r>
          </a:p>
          <a:p>
            <a:pPr lvl="1">
              <a:lnSpc>
                <a:spcPct val="100000"/>
              </a:lnSpc>
              <a:spcBef>
                <a:spcPts val="1400"/>
              </a:spcBef>
            </a:pPr>
            <a:r>
              <a:rPr lang="en-US" sz="2100" dirty="0">
                <a:solidFill>
                  <a:schemeClr val="accent3">
                    <a:lumMod val="25000"/>
                  </a:schemeClr>
                </a:solidFill>
                <a:latin typeface="Abadi" panose="020B0604020104020204" pitchFamily="34" charset="0"/>
              </a:rPr>
              <a:t>Machine Learning Prediction Analysis</a:t>
            </a:r>
          </a:p>
          <a:p>
            <a:pPr>
              <a:lnSpc>
                <a:spcPct val="100000"/>
              </a:lnSpc>
              <a:spcBef>
                <a:spcPts val="1400"/>
              </a:spcBef>
            </a:pPr>
            <a:r>
              <a:rPr lang="en-US" sz="26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altLang="zh-CN" sz="2100" b="0" i="0" u="none" strike="noStrike" baseline="0" dirty="0">
                <a:solidFill>
                  <a:srgbClr val="000000"/>
                </a:solidFill>
                <a:latin typeface="Abadi" panose="020B0604020104020204" pitchFamily="34" charset="0"/>
              </a:rPr>
              <a:t>Launch success has improved over time.</a:t>
            </a:r>
          </a:p>
          <a:p>
            <a:pPr lvl="1">
              <a:lnSpc>
                <a:spcPct val="100000"/>
              </a:lnSpc>
              <a:spcBef>
                <a:spcPts val="1400"/>
              </a:spcBef>
            </a:pPr>
            <a:r>
              <a:rPr lang="en-US" altLang="zh-CN" sz="2100" b="0" i="0" u="none" strike="noStrike" baseline="0" dirty="0">
                <a:solidFill>
                  <a:srgbClr val="000000"/>
                </a:solidFill>
                <a:latin typeface="Abadi" panose="020B0604020104020204" pitchFamily="34" charset="0"/>
              </a:rPr>
              <a:t>KSC LC-39A has the highest success rate among landing sites.</a:t>
            </a:r>
          </a:p>
          <a:p>
            <a:pPr lvl="1">
              <a:lnSpc>
                <a:spcPct val="100000"/>
              </a:lnSpc>
              <a:spcBef>
                <a:spcPts val="1400"/>
              </a:spcBef>
            </a:pPr>
            <a:r>
              <a:rPr lang="en-US" altLang="zh-CN" sz="2100" b="0" i="0" u="none" strike="noStrike" baseline="0" dirty="0">
                <a:solidFill>
                  <a:srgbClr val="000000"/>
                </a:solidFill>
                <a:latin typeface="Abadi" panose="020B0604020104020204" pitchFamily="34" charset="0"/>
              </a:rPr>
              <a:t>Orbits ES-L1, GEO, HEO, and SSO have a 100% success rate.</a:t>
            </a:r>
          </a:p>
          <a:p>
            <a:pPr lvl="1">
              <a:lnSpc>
                <a:spcPct val="100000"/>
              </a:lnSpc>
              <a:spcBef>
                <a:spcPts val="1400"/>
              </a:spcBef>
            </a:pPr>
            <a:r>
              <a:rPr lang="en-US" altLang="zh-CN" sz="2100" b="0" i="0" u="none" strike="noStrike" baseline="0" dirty="0">
                <a:solidFill>
                  <a:srgbClr val="000000"/>
                </a:solidFill>
                <a:latin typeface="Abadi" panose="020B0604020104020204" pitchFamily="34" charset="0"/>
              </a:rPr>
              <a:t>Most launch sites are near the equator, and all are close to the coast.</a:t>
            </a:r>
          </a:p>
          <a:p>
            <a:pPr lvl="1">
              <a:lnSpc>
                <a:spcPct val="100000"/>
              </a:lnSpc>
              <a:spcBef>
                <a:spcPts val="1400"/>
              </a:spcBef>
            </a:pPr>
            <a:r>
              <a:rPr lang="en-US" altLang="zh-CN" sz="2100" b="0" i="0" u="none" strike="noStrike" baseline="0" dirty="0">
                <a:solidFill>
                  <a:srgbClr val="000000"/>
                </a:solidFill>
                <a:latin typeface="Abadi" panose="020B0604020104020204" pitchFamily="34" charset="0"/>
              </a:rPr>
              <a:t>All models performed similarly on the test set. The decision tree model slightly outperformed.</a:t>
            </a:r>
          </a:p>
          <a:p>
            <a:pPr marL="914400" lvl="2" indent="0">
              <a:lnSpc>
                <a:spcPct val="100000"/>
              </a:lnSpc>
              <a:spcBef>
                <a:spcPts val="1400"/>
              </a:spcBef>
              <a:buNone/>
            </a:pPr>
            <a:endParaRPr lang="en-US" altLang="zh-CN" sz="1100" b="0" i="0" u="none" strike="noStrike" baseline="0" dirty="0">
              <a:solidFill>
                <a:srgbClr val="000000"/>
              </a:solidFill>
              <a:latin typeface="Abadi" panose="020B0604020104020204" pitchFamily="34" charset="0"/>
            </a:endParaRPr>
          </a:p>
          <a:p>
            <a:pPr lvl="2">
              <a:lnSpc>
                <a:spcPct val="100000"/>
              </a:lnSpc>
              <a:spcBef>
                <a:spcPts val="1400"/>
              </a:spcBef>
            </a:pPr>
            <a:endParaRPr lang="en-US" sz="1200" dirty="0">
              <a:solidFill>
                <a:schemeClr val="accent3">
                  <a:lumMod val="25000"/>
                </a:schemeClr>
              </a:solidFill>
              <a:latin typeface="Abadi" panose="020B0604020104020204" pitchFamily="34" charset="0"/>
            </a:endParaRPr>
          </a:p>
          <a:p>
            <a:pPr lvl="1">
              <a:lnSpc>
                <a:spcPct val="100000"/>
              </a:lnSpc>
              <a:spcBef>
                <a:spcPts val="1400"/>
              </a:spcBef>
            </a:pPr>
            <a:endParaRPr lang="en-US" sz="1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60786"/>
            <a:ext cx="10530113" cy="438281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SpaceX, a trailblazer in the space industry, is committed to making space travel accessible and affordable for everyone. Its remarkable achievements include sending spacecraft to the International Space Station, launching a satellite constellation to provide global internet access, and conducting manned missions to space. SpaceX's success largely stems from its innovative reuse of the first stage of its Falcon 9 rocket, which significantly reduces launch costs to approximately $62 million per launch. In contrast, other providers who do not have the capability to reuse the first stage face costs upwards of $165 million per launch. By determining the likelihood of a successful first-stage landing, we can estimate the launch price. Public data and machine learning models can be utilized to predict whether SpaceX or a competing company can reuse the first stage, thereby impacting overall costs.</a:t>
            </a:r>
          </a:p>
          <a:p>
            <a:pPr>
              <a:spcBef>
                <a:spcPts val="1400"/>
              </a:spcBef>
            </a:pPr>
            <a:r>
              <a:rPr lang="en-US" sz="2200" dirty="0">
                <a:solidFill>
                  <a:schemeClr val="accent3">
                    <a:lumMod val="25000"/>
                  </a:schemeClr>
                </a:solidFill>
                <a:latin typeface="Abadi" panose="020B0604020104020204" pitchFamily="34" charset="0"/>
              </a:rPr>
              <a:t>Problems we want to find answers</a:t>
            </a:r>
          </a:p>
          <a:p>
            <a:pPr lvl="1">
              <a:spcBef>
                <a:spcPts val="1400"/>
              </a:spcBef>
            </a:pPr>
            <a:r>
              <a:rPr lang="en-US" sz="1800" dirty="0">
                <a:solidFill>
                  <a:schemeClr val="accent3">
                    <a:lumMod val="25000"/>
                  </a:schemeClr>
                </a:solidFill>
                <a:latin typeface="Abadi" panose="020B0604020104020204" pitchFamily="34" charset="0"/>
              </a:rPr>
              <a:t>How payload mass, launch site, number of flights, and orbits affect first-stage landing success </a:t>
            </a:r>
          </a:p>
          <a:p>
            <a:pPr lvl="1">
              <a:spcBef>
                <a:spcPts val="1400"/>
              </a:spcBef>
            </a:pPr>
            <a:r>
              <a:rPr lang="en-US" sz="1800" dirty="0">
                <a:solidFill>
                  <a:schemeClr val="accent3">
                    <a:lumMod val="25000"/>
                  </a:schemeClr>
                </a:solidFill>
                <a:latin typeface="Abadi" panose="020B0604020104020204" pitchFamily="34" charset="0"/>
              </a:rPr>
              <a:t>Rate of successful landings over time</a:t>
            </a:r>
          </a:p>
          <a:p>
            <a:pPr lvl="1">
              <a:spcBef>
                <a:spcPts val="1400"/>
              </a:spcBef>
            </a:pPr>
            <a:r>
              <a:rPr lang="en-US" sz="1800" dirty="0">
                <a:solidFill>
                  <a:schemeClr val="accent3">
                    <a:lumMod val="25000"/>
                  </a:schemeClr>
                </a:solidFill>
                <a:latin typeface="Abadi" panose="020B0604020104020204" pitchFamily="34" charset="0"/>
              </a:rPr>
              <a:t>Best predictive model for successful landing (binary classification)</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800" dirty="0">
                <a:solidFill>
                  <a:srgbClr val="0B49CB"/>
                </a:solidFill>
                <a:latin typeface="Abadi" panose="020B0604020104020204" pitchFamily="34" charset="0"/>
              </a:rPr>
              <a:t>Executive Summary</a:t>
            </a:r>
          </a:p>
          <a:p>
            <a:pPr>
              <a:lnSpc>
                <a:spcPct val="120000"/>
              </a:lnSpc>
              <a:spcBef>
                <a:spcPts val="1400"/>
              </a:spcBef>
            </a:pPr>
            <a:r>
              <a:rPr lang="en-US" sz="1800" dirty="0">
                <a:solidFill>
                  <a:schemeClr val="accent3">
                    <a:lumMod val="25000"/>
                  </a:schemeClr>
                </a:solidFill>
                <a:latin typeface="Abadi" panose="020B0604020104020204" pitchFamily="34" charset="0"/>
              </a:rPr>
              <a:t>Data collection methodology:</a:t>
            </a:r>
          </a:p>
          <a:p>
            <a:pPr lvl="1">
              <a:lnSpc>
                <a:spcPct val="120000"/>
              </a:lnSpc>
              <a:spcBef>
                <a:spcPts val="1400"/>
              </a:spcBef>
            </a:pPr>
            <a:r>
              <a:rPr lang="en-US" sz="1800" dirty="0">
                <a:solidFill>
                  <a:schemeClr val="bg2">
                    <a:lumMod val="50000"/>
                  </a:schemeClr>
                </a:solidFill>
                <a:latin typeface="Abadi" panose="020B0604020104020204" pitchFamily="34" charset="0"/>
              </a:rPr>
              <a:t>Using SpaceX REST API and web scraping techniques </a:t>
            </a:r>
          </a:p>
          <a:p>
            <a:pPr>
              <a:lnSpc>
                <a:spcPct val="120000"/>
              </a:lnSpc>
              <a:spcBef>
                <a:spcPts val="1400"/>
              </a:spcBef>
            </a:pPr>
            <a:r>
              <a:rPr lang="en-US" sz="1800" dirty="0">
                <a:solidFill>
                  <a:schemeClr val="accent3">
                    <a:lumMod val="25000"/>
                  </a:schemeClr>
                </a:solidFill>
                <a:latin typeface="Abadi" panose="020B0604020104020204" pitchFamily="34" charset="0"/>
              </a:rPr>
              <a:t>Perform data wrangling</a:t>
            </a:r>
          </a:p>
          <a:p>
            <a:pPr lvl="1">
              <a:lnSpc>
                <a:spcPct val="120000"/>
              </a:lnSpc>
              <a:spcBef>
                <a:spcPts val="1400"/>
              </a:spcBef>
            </a:pPr>
            <a:r>
              <a:rPr lang="en-US" sz="1800" dirty="0">
                <a:solidFill>
                  <a:schemeClr val="bg2">
                    <a:lumMod val="50000"/>
                  </a:schemeClr>
                </a:solidFill>
                <a:latin typeface="Abadi" panose="020B0604020104020204" pitchFamily="34" charset="0"/>
              </a:rPr>
              <a:t>Filtering the data, handling missing values and applying one hot encoding</a:t>
            </a:r>
          </a:p>
          <a:p>
            <a:pPr>
              <a:lnSpc>
                <a:spcPct val="120000"/>
              </a:lnSpc>
              <a:spcBef>
                <a:spcPts val="1400"/>
              </a:spcBef>
            </a:pPr>
            <a:r>
              <a:rPr lang="en-US" sz="1800" dirty="0">
                <a:solidFill>
                  <a:schemeClr val="accent3">
                    <a:lumMod val="25000"/>
                  </a:schemeClr>
                </a:solidFill>
                <a:latin typeface="Abadi" panose="020B0604020104020204" pitchFamily="34" charset="0"/>
              </a:rPr>
              <a:t>Perform exploratory data analysis (EDA) using visualization and SQL</a:t>
            </a:r>
          </a:p>
          <a:p>
            <a:pPr>
              <a:lnSpc>
                <a:spcPct val="120000"/>
              </a:lnSpc>
              <a:spcBef>
                <a:spcPts val="1400"/>
              </a:spcBef>
            </a:pPr>
            <a:r>
              <a:rPr lang="en-US" sz="1800" dirty="0">
                <a:solidFill>
                  <a:schemeClr val="accent3">
                    <a:lumMod val="25000"/>
                  </a:schemeClr>
                </a:solidFill>
                <a:latin typeface="Abadi" panose="020B0604020104020204" pitchFamily="34" charset="0"/>
              </a:rPr>
              <a:t>Perform interactive visual analytics using Folium and Plotly Dash</a:t>
            </a:r>
          </a:p>
          <a:p>
            <a:pPr>
              <a:lnSpc>
                <a:spcPct val="120000"/>
              </a:lnSpc>
              <a:spcBef>
                <a:spcPts val="1400"/>
              </a:spcBef>
            </a:pPr>
            <a:r>
              <a:rPr lang="en-US" sz="1800" dirty="0">
                <a:solidFill>
                  <a:schemeClr val="accent3">
                    <a:lumMod val="25000"/>
                  </a:schemeClr>
                </a:solidFill>
                <a:latin typeface="Abadi" panose="020B0604020104020204" pitchFamily="34" charset="0"/>
              </a:rPr>
              <a:t>Perform predictive analysis using classification models</a:t>
            </a:r>
          </a:p>
          <a:p>
            <a:pPr lvl="1">
              <a:lnSpc>
                <a:spcPct val="120000"/>
              </a:lnSpc>
              <a:spcBef>
                <a:spcPts val="1400"/>
              </a:spcBef>
            </a:pPr>
            <a:r>
              <a:rPr lang="en-US" sz="1800" dirty="0">
                <a:solidFill>
                  <a:schemeClr val="bg2">
                    <a:lumMod val="50000"/>
                  </a:schemeClr>
                </a:solidFill>
                <a:latin typeface="Abadi" panose="020B0604020104020204" pitchFamily="34" charset="0"/>
              </a:rPr>
              <a:t>Predict landing outcomes using classification models.</a:t>
            </a:r>
          </a:p>
          <a:p>
            <a:pPr lvl="1">
              <a:lnSpc>
                <a:spcPct val="120000"/>
              </a:lnSpc>
              <a:spcBef>
                <a:spcPts val="1400"/>
              </a:spcBef>
            </a:pPr>
            <a:r>
              <a:rPr lang="en-US" sz="1800" dirty="0">
                <a:solidFill>
                  <a:schemeClr val="bg2">
                    <a:lumMod val="50000"/>
                  </a:schemeClr>
                </a:solidFill>
                <a:latin typeface="Abadi" panose="020B0604020104020204" pitchFamily="34" charset="0"/>
              </a:rPr>
              <a:t>Tune and evaluate models to find the best model and parameters.</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sz="half" idx="1"/>
          </p:nvPr>
        </p:nvSpPr>
        <p:spPr>
          <a:xfrm>
            <a:off x="838199" y="1825625"/>
            <a:ext cx="10447411"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the SpaceX REST API to retrieve data about launches, including information about the rocket used, payload, launch specifications, landing specifications and landing outcomes.</a:t>
            </a:r>
          </a:p>
          <a:p>
            <a:pPr>
              <a:lnSpc>
                <a:spcPct val="100000"/>
              </a:lnSpc>
              <a:spcBef>
                <a:spcPts val="1400"/>
              </a:spcBef>
            </a:pPr>
            <a:r>
              <a:rPr lang="en-US" sz="2200" dirty="0">
                <a:solidFill>
                  <a:schemeClr val="accent3">
                    <a:lumMod val="25000"/>
                  </a:schemeClr>
                </a:solidFill>
                <a:latin typeface="Abadi" panose="020B0604020104020204" pitchFamily="34" charset="0"/>
              </a:rPr>
              <a:t>Steps</a:t>
            </a:r>
          </a:p>
          <a:p>
            <a:pPr lvl="1">
              <a:lnSpc>
                <a:spcPct val="100000"/>
              </a:lnSpc>
              <a:spcBef>
                <a:spcPts val="1400"/>
              </a:spcBef>
            </a:pPr>
            <a:r>
              <a:rPr lang="en-US" sz="2200" dirty="0">
                <a:solidFill>
                  <a:schemeClr val="accent3">
                    <a:lumMod val="25000"/>
                  </a:schemeClr>
                </a:solidFill>
                <a:latin typeface="Abadi" panose="020B0604020104020204" pitchFamily="34" charset="0"/>
              </a:rPr>
              <a:t>Request the SpaceX launch data using the </a:t>
            </a:r>
            <a:r>
              <a:rPr lang="en-US" sz="2200" dirty="0">
                <a:solidFill>
                  <a:schemeClr val="accent1"/>
                </a:solidFill>
                <a:latin typeface="Abadi" panose="020B0604020104020204" pitchFamily="34" charset="0"/>
              </a:rPr>
              <a:t>GET request.</a:t>
            </a:r>
          </a:p>
          <a:p>
            <a:pPr lvl="1">
              <a:lnSpc>
                <a:spcPct val="100000"/>
              </a:lnSpc>
              <a:spcBef>
                <a:spcPts val="1400"/>
              </a:spcBef>
            </a:pPr>
            <a:r>
              <a:rPr lang="en-US" sz="2200" dirty="0">
                <a:solidFill>
                  <a:schemeClr val="accent3">
                    <a:lumMod val="25000"/>
                  </a:schemeClr>
                </a:solidFill>
                <a:latin typeface="Abadi" panose="020B0604020104020204" pitchFamily="34" charset="0"/>
              </a:rPr>
              <a:t>Decode response content as a </a:t>
            </a:r>
            <a:r>
              <a:rPr lang="en-US" sz="2200" dirty="0">
                <a:solidFill>
                  <a:schemeClr val="accent1"/>
                </a:solidFill>
                <a:latin typeface="Abadi" panose="020B0604020104020204" pitchFamily="34" charset="0"/>
              </a:rPr>
              <a:t>JSON </a:t>
            </a:r>
            <a:r>
              <a:rPr lang="en-US" sz="2200" dirty="0">
                <a:solidFill>
                  <a:schemeClr val="accent3">
                    <a:lumMod val="25000"/>
                  </a:schemeClr>
                </a:solidFill>
                <a:latin typeface="Abadi" panose="020B0604020104020204" pitchFamily="34" charset="0"/>
              </a:rPr>
              <a:t>and convert it to a </a:t>
            </a:r>
            <a:r>
              <a:rPr lang="en-US" sz="2200" dirty="0">
                <a:solidFill>
                  <a:schemeClr val="accent1"/>
                </a:solidFill>
                <a:latin typeface="Abadi" panose="020B0604020104020204" pitchFamily="34" charset="0"/>
              </a:rPr>
              <a:t>Pandas dataframe.</a:t>
            </a:r>
          </a:p>
          <a:p>
            <a:pPr lvl="1">
              <a:lnSpc>
                <a:spcPct val="100000"/>
              </a:lnSpc>
              <a:spcBef>
                <a:spcPts val="1400"/>
              </a:spcBef>
            </a:pPr>
            <a:r>
              <a:rPr lang="en-US" sz="2200" dirty="0">
                <a:solidFill>
                  <a:schemeClr val="accent3">
                    <a:lumMod val="25000"/>
                  </a:schemeClr>
                </a:solidFill>
                <a:latin typeface="Abadi" panose="020B0604020104020204" pitchFamily="34" charset="0"/>
              </a:rPr>
              <a:t> Use the </a:t>
            </a:r>
            <a:r>
              <a:rPr lang="en-US" sz="2200" dirty="0">
                <a:solidFill>
                  <a:schemeClr val="accent1"/>
                </a:solidFill>
                <a:latin typeface="Abadi" panose="020B0604020104020204" pitchFamily="34" charset="0"/>
              </a:rPr>
              <a:t>API</a:t>
            </a:r>
            <a:r>
              <a:rPr lang="en-US" sz="2200" dirty="0">
                <a:solidFill>
                  <a:schemeClr val="accent3">
                    <a:lumMod val="25000"/>
                  </a:schemeClr>
                </a:solidFill>
                <a:latin typeface="Abadi" panose="020B0604020104020204" pitchFamily="34" charset="0"/>
              </a:rPr>
              <a:t> to request information about launches and retrieve data on </a:t>
            </a:r>
            <a:r>
              <a:rPr lang="en-US" sz="2200" dirty="0">
                <a:solidFill>
                  <a:schemeClr val="accent1"/>
                </a:solidFill>
                <a:latin typeface="Abadi" panose="020B0604020104020204" pitchFamily="34" charset="0"/>
              </a:rPr>
              <a:t>rockets, payloads, launchpads,</a:t>
            </a:r>
            <a:r>
              <a:rPr lang="en-US" altLang="zh-CN" sz="2200" dirty="0">
                <a:solidFill>
                  <a:schemeClr val="accent1"/>
                </a:solidFill>
                <a:latin typeface="Abadi" panose="020B0604020104020204" pitchFamily="34" charset="0"/>
              </a:rPr>
              <a:t> and cores</a:t>
            </a:r>
            <a:r>
              <a:rPr lang="en-US" altLang="zh-CN"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lvl="1">
              <a:lnSpc>
                <a:spcPct val="100000"/>
              </a:lnSpc>
              <a:spcBef>
                <a:spcPts val="1400"/>
              </a:spcBef>
            </a:pPr>
            <a:r>
              <a:rPr lang="en-US" sz="2200" dirty="0">
                <a:solidFill>
                  <a:schemeClr val="accent3">
                    <a:lumMod val="25000"/>
                  </a:schemeClr>
                </a:solidFill>
                <a:latin typeface="Abadi" panose="020B0604020104020204" pitchFamily="34" charset="0"/>
              </a:rPr>
              <a:t>Create a </a:t>
            </a:r>
            <a:r>
              <a:rPr lang="en-US" sz="2200" dirty="0">
                <a:solidFill>
                  <a:schemeClr val="accent1"/>
                </a:solidFill>
                <a:latin typeface="Abadi" panose="020B0604020104020204" pitchFamily="34" charset="0"/>
              </a:rPr>
              <a:t>Pandas dataframe </a:t>
            </a:r>
            <a:r>
              <a:rPr lang="en-US" sz="2200" dirty="0">
                <a:solidFill>
                  <a:schemeClr val="accent3">
                    <a:lumMod val="25000"/>
                  </a:schemeClr>
                </a:solidFill>
                <a:latin typeface="Abadi" panose="020B0604020104020204" pitchFamily="34" charset="0"/>
              </a:rPr>
              <a:t>to store all the data. </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SpaceX REST API</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0C9CF5D-F23C-85F3-B2D7-127DB14F725F}"/>
              </a:ext>
            </a:extLst>
          </p:cNvPr>
          <p:cNvSpPr>
            <a:spLocks noGrp="1"/>
          </p:cNvSpPr>
          <p:nvPr>
            <p:ph sz="half" idx="2"/>
          </p:nvPr>
        </p:nvSpPr>
        <p:spPr>
          <a:xfrm>
            <a:off x="770011" y="1825625"/>
            <a:ext cx="10583789" cy="4351338"/>
          </a:xfrm>
        </p:spPr>
        <p:txBody>
          <a:bodyPr/>
          <a:lstStyle/>
          <a:p>
            <a:pPr>
              <a:lnSpc>
                <a:spcPct val="100000"/>
              </a:lnSpc>
              <a:spcBef>
                <a:spcPts val="1400"/>
              </a:spcBef>
            </a:pPr>
            <a:r>
              <a:rPr lang="en-US" altLang="zh-CN" sz="2400" dirty="0">
                <a:solidFill>
                  <a:schemeClr val="accent3">
                    <a:lumMod val="25000"/>
                  </a:schemeClr>
                </a:solidFill>
                <a:latin typeface="Abadi" panose="020B0604020104020204" pitchFamily="34" charset="0"/>
              </a:rPr>
              <a:t>Web scrapping to collect Falcon 9 historical launch records from a Wikipedia page titled </a:t>
            </a:r>
            <a:r>
              <a:rPr lang="en-US" altLang="zh-CN" sz="2400" i="1" dirty="0">
                <a:solidFill>
                  <a:schemeClr val="accent3">
                    <a:lumMod val="25000"/>
                  </a:schemeClr>
                </a:solidFill>
                <a:latin typeface="Abadi" panose="020B0604020104020204" pitchFamily="34" charset="0"/>
              </a:rPr>
              <a:t>List of Falcon 9 and Falcon Heavy launches.</a:t>
            </a:r>
          </a:p>
          <a:p>
            <a:pPr>
              <a:lnSpc>
                <a:spcPct val="100000"/>
              </a:lnSpc>
              <a:spcBef>
                <a:spcPts val="1400"/>
              </a:spcBef>
            </a:pPr>
            <a:r>
              <a:rPr lang="en-US" altLang="zh-CN" sz="2400" dirty="0">
                <a:solidFill>
                  <a:schemeClr val="accent3">
                    <a:lumMod val="25000"/>
                  </a:schemeClr>
                </a:solidFill>
                <a:latin typeface="Abadi" panose="020B0604020104020204" pitchFamily="34" charset="0"/>
              </a:rPr>
              <a:t>Steps</a:t>
            </a:r>
          </a:p>
          <a:p>
            <a:pPr lvl="1">
              <a:lnSpc>
                <a:spcPct val="100000"/>
              </a:lnSpc>
              <a:spcBef>
                <a:spcPts val="1400"/>
              </a:spcBef>
            </a:pPr>
            <a:r>
              <a:rPr lang="en-US" altLang="zh-CN" dirty="0">
                <a:solidFill>
                  <a:schemeClr val="accent3">
                    <a:lumMod val="25000"/>
                  </a:schemeClr>
                </a:solidFill>
                <a:latin typeface="Abadi" panose="020B0604020104020204" pitchFamily="34" charset="0"/>
              </a:rPr>
              <a:t>Request </a:t>
            </a:r>
            <a:r>
              <a:rPr lang="en-US" altLang="zh-CN" dirty="0">
                <a:solidFill>
                  <a:schemeClr val="accent1"/>
                </a:solidFill>
                <a:latin typeface="Abadi" panose="020B0604020104020204" pitchFamily="34" charset="0"/>
              </a:rPr>
              <a:t>Falcon 9 launch Wiki page </a:t>
            </a:r>
            <a:r>
              <a:rPr lang="en-US" altLang="zh-CN" dirty="0">
                <a:solidFill>
                  <a:schemeClr val="accent3">
                    <a:lumMod val="25000"/>
                  </a:schemeClr>
                </a:solidFill>
                <a:latin typeface="Abadi" panose="020B0604020104020204" pitchFamily="34" charset="0"/>
              </a:rPr>
              <a:t>from its URL using the </a:t>
            </a:r>
            <a:r>
              <a:rPr lang="en-US" altLang="zh-CN" dirty="0">
                <a:solidFill>
                  <a:schemeClr val="accent1"/>
                </a:solidFill>
                <a:latin typeface="Abadi" panose="020B0604020104020204" pitchFamily="34" charset="0"/>
              </a:rPr>
              <a:t>HTTP GET method.</a:t>
            </a:r>
          </a:p>
          <a:p>
            <a:pPr lvl="1">
              <a:lnSpc>
                <a:spcPct val="100000"/>
              </a:lnSpc>
              <a:spcBef>
                <a:spcPts val="1400"/>
              </a:spcBef>
            </a:pPr>
            <a:r>
              <a:rPr lang="en-US" altLang="zh-CN" dirty="0">
                <a:solidFill>
                  <a:schemeClr val="accent3">
                    <a:lumMod val="25000"/>
                  </a:schemeClr>
                </a:solidFill>
                <a:latin typeface="Abadi" panose="020B0604020104020204" pitchFamily="34" charset="0"/>
              </a:rPr>
              <a:t>Create a </a:t>
            </a:r>
            <a:r>
              <a:rPr lang="en-US" altLang="zh-CN" dirty="0">
                <a:solidFill>
                  <a:schemeClr val="accent1"/>
                </a:solidFill>
                <a:latin typeface="Abadi" panose="020B0604020104020204" pitchFamily="34" charset="0"/>
              </a:rPr>
              <a:t>BeautifulSoup</a:t>
            </a:r>
            <a:r>
              <a:rPr lang="en-US" altLang="zh-CN" dirty="0">
                <a:solidFill>
                  <a:schemeClr val="accent3">
                    <a:lumMod val="25000"/>
                  </a:schemeClr>
                </a:solidFill>
                <a:latin typeface="Abadi" panose="020B0604020104020204" pitchFamily="34" charset="0"/>
              </a:rPr>
              <a:t> object from the HTML response.</a:t>
            </a:r>
          </a:p>
          <a:p>
            <a:pPr lvl="1">
              <a:lnSpc>
                <a:spcPct val="100000"/>
              </a:lnSpc>
              <a:spcBef>
                <a:spcPts val="1400"/>
              </a:spcBef>
            </a:pPr>
            <a:r>
              <a:rPr lang="en-US" altLang="zh-CN" dirty="0">
                <a:solidFill>
                  <a:schemeClr val="accent3">
                    <a:lumMod val="25000"/>
                  </a:schemeClr>
                </a:solidFill>
                <a:latin typeface="Abadi" panose="020B0604020104020204" pitchFamily="34" charset="0"/>
              </a:rPr>
              <a:t>Extract all </a:t>
            </a:r>
            <a:r>
              <a:rPr lang="en-US" altLang="zh-CN" dirty="0">
                <a:solidFill>
                  <a:schemeClr val="accent1"/>
                </a:solidFill>
                <a:latin typeface="Abadi" panose="020B0604020104020204" pitchFamily="34" charset="0"/>
              </a:rPr>
              <a:t>column/variable names </a:t>
            </a:r>
            <a:r>
              <a:rPr lang="en-US" altLang="zh-CN" dirty="0">
                <a:solidFill>
                  <a:schemeClr val="accent3">
                    <a:lumMod val="25000"/>
                  </a:schemeClr>
                </a:solidFill>
                <a:latin typeface="Abadi" panose="020B0604020104020204" pitchFamily="34" charset="0"/>
              </a:rPr>
              <a:t>from the HTML table header.</a:t>
            </a:r>
          </a:p>
          <a:p>
            <a:pPr lvl="1">
              <a:lnSpc>
                <a:spcPct val="100000"/>
              </a:lnSpc>
              <a:spcBef>
                <a:spcPts val="1400"/>
              </a:spcBef>
            </a:pPr>
            <a:r>
              <a:rPr lang="en-US" altLang="zh-CN" dirty="0">
                <a:solidFill>
                  <a:schemeClr val="accent3">
                    <a:lumMod val="25000"/>
                  </a:schemeClr>
                </a:solidFill>
                <a:latin typeface="Abadi" panose="020B0604020104020204" pitchFamily="34" charset="0"/>
              </a:rPr>
              <a:t>Create a </a:t>
            </a:r>
            <a:r>
              <a:rPr lang="en-US" altLang="zh-CN" dirty="0">
                <a:solidFill>
                  <a:schemeClr val="accent1"/>
                </a:solidFill>
                <a:latin typeface="Abadi" panose="020B0604020104020204" pitchFamily="34" charset="0"/>
              </a:rPr>
              <a:t>Pandas</a:t>
            </a:r>
            <a:r>
              <a:rPr lang="en-US" altLang="zh-CN" dirty="0">
                <a:solidFill>
                  <a:schemeClr val="accent3">
                    <a:lumMod val="25000"/>
                  </a:schemeClr>
                </a:solidFill>
                <a:latin typeface="Abadi" panose="020B0604020104020204" pitchFamily="34" charset="0"/>
              </a:rPr>
              <a:t> </a:t>
            </a:r>
            <a:r>
              <a:rPr lang="en-US" altLang="zh-CN" dirty="0">
                <a:solidFill>
                  <a:schemeClr val="accent1"/>
                </a:solidFill>
                <a:latin typeface="Abadi" panose="020B0604020104020204" pitchFamily="34" charset="0"/>
              </a:rPr>
              <a:t>dataframe</a:t>
            </a:r>
            <a:r>
              <a:rPr lang="en-US" altLang="zh-CN" dirty="0">
                <a:solidFill>
                  <a:schemeClr val="accent3">
                    <a:lumMod val="25000"/>
                  </a:schemeClr>
                </a:solidFill>
                <a:latin typeface="Abadi" panose="020B0604020104020204" pitchFamily="34" charset="0"/>
              </a:rPr>
              <a:t> by parsing the launch HTML tables.</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endParaRPr lang="en-US" dirty="0">
              <a:solidFill>
                <a:srgbClr val="0B49CB"/>
              </a:solidFill>
            </a:endParaRPr>
          </a:p>
        </p:txBody>
      </p:sp>
    </p:spTree>
    <p:extLst>
      <p:ext uri="{BB962C8B-B14F-4D97-AF65-F5344CB8AC3E}">
        <p14:creationId xmlns:p14="http://schemas.microsoft.com/office/powerpoint/2010/main" val="3024093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normAutofit lnSpcReduction="10000"/>
          </a:bodyPr>
          <a:lstStyle/>
          <a:p>
            <a:r>
              <a:rPr lang="en-US" altLang="zh-CN" sz="2000" dirty="0">
                <a:latin typeface="Abadi" panose="020B0604020104020204" pitchFamily="34" charset="0"/>
              </a:rPr>
              <a:t>Data obtained from APIs or web scraping is often imperfect and requires thorough cleaning before further exploration. Additionally, performing an initial data analysis is crucial to gain insight into the gathered data, allowing us to better understand the variables and their relationships.</a:t>
            </a:r>
          </a:p>
          <a:p>
            <a:r>
              <a:rPr lang="en-US" sz="2000" dirty="0">
                <a:latin typeface="Abadi" panose="020B0604020104020204" pitchFamily="34" charset="0"/>
              </a:rPr>
              <a:t>Steps</a:t>
            </a:r>
          </a:p>
          <a:p>
            <a:pPr lvl="1"/>
            <a:r>
              <a:rPr lang="en-US" sz="2000" dirty="0">
                <a:latin typeface="Abadi" panose="020B0604020104020204" pitchFamily="34" charset="0"/>
              </a:rPr>
              <a:t>Dealing with the missing values – using </a:t>
            </a:r>
            <a:r>
              <a:rPr lang="en-US" sz="2000" dirty="0">
                <a:solidFill>
                  <a:schemeClr val="accent1"/>
                </a:solidFill>
                <a:latin typeface="Abadi" panose="020B0604020104020204" pitchFamily="34" charset="0"/>
              </a:rPr>
              <a:t>mean() </a:t>
            </a:r>
            <a:r>
              <a:rPr lang="en-US" sz="2000" dirty="0">
                <a:latin typeface="Abadi" panose="020B0604020104020204" pitchFamily="34" charset="0"/>
              </a:rPr>
              <a:t>to replace them</a:t>
            </a:r>
          </a:p>
          <a:p>
            <a:pPr lvl="1"/>
            <a:r>
              <a:rPr lang="en-US" sz="2000" dirty="0">
                <a:latin typeface="Abadi" panose="020B0604020104020204" pitchFamily="34" charset="0"/>
              </a:rPr>
              <a:t>Get the insight into the variables using </a:t>
            </a:r>
            <a:r>
              <a:rPr lang="en-US" sz="2000" dirty="0">
                <a:solidFill>
                  <a:schemeClr val="accent1"/>
                </a:solidFill>
                <a:latin typeface="Abadi" panose="020B0604020104020204" pitchFamily="34" charset="0"/>
              </a:rPr>
              <a:t>value_counts() </a:t>
            </a:r>
            <a:r>
              <a:rPr lang="en-US" sz="2000" dirty="0">
                <a:latin typeface="Abadi" panose="020B0604020104020204" pitchFamily="34" charset="0"/>
              </a:rPr>
              <a:t>to</a:t>
            </a:r>
            <a:r>
              <a:rPr lang="en-US" sz="2000" dirty="0">
                <a:solidFill>
                  <a:schemeClr val="accent1"/>
                </a:solidFill>
                <a:latin typeface="Abadi" panose="020B0604020104020204" pitchFamily="34" charset="0"/>
              </a:rPr>
              <a:t>  </a:t>
            </a:r>
          </a:p>
          <a:p>
            <a:pPr lvl="2"/>
            <a:r>
              <a:rPr lang="en-US" dirty="0">
                <a:latin typeface="Abadi" panose="020B0604020104020204" pitchFamily="34" charset="0"/>
              </a:rPr>
              <a:t>Calculate the number of launches on each site</a:t>
            </a:r>
          </a:p>
          <a:p>
            <a:pPr lvl="2"/>
            <a:r>
              <a:rPr lang="en-US" altLang="zh-CN" dirty="0">
                <a:latin typeface="Abadi" panose="020B0604020104020204" pitchFamily="34" charset="0"/>
              </a:rPr>
              <a:t>Calculate </a:t>
            </a:r>
            <a:r>
              <a:rPr lang="en-US" dirty="0">
                <a:latin typeface="Abadi" panose="020B0604020104020204" pitchFamily="34" charset="0"/>
              </a:rPr>
              <a:t>the number and occurrence of each orbit</a:t>
            </a:r>
          </a:p>
          <a:p>
            <a:pPr lvl="2"/>
            <a:r>
              <a:rPr lang="en-US" altLang="zh-CN" dirty="0">
                <a:latin typeface="Abadi" panose="020B0604020104020204" pitchFamily="34" charset="0"/>
              </a:rPr>
              <a:t>Calculate </a:t>
            </a:r>
            <a:r>
              <a:rPr lang="en-US" dirty="0">
                <a:latin typeface="Abadi" panose="020B0604020104020204" pitchFamily="34" charset="0"/>
              </a:rPr>
              <a:t>the number and occurrence of mission outcomes of the orbits</a:t>
            </a:r>
          </a:p>
          <a:p>
            <a:pPr lvl="1"/>
            <a:r>
              <a:rPr lang="en-US" sz="2000" dirty="0">
                <a:latin typeface="Abadi" panose="020B0604020104020204" pitchFamily="34" charset="0"/>
              </a:rPr>
              <a:t>Create a </a:t>
            </a:r>
            <a:r>
              <a:rPr lang="en-US" sz="2000" dirty="0">
                <a:solidFill>
                  <a:schemeClr val="accent1"/>
                </a:solidFill>
                <a:latin typeface="Abadi" panose="020B0604020104020204" pitchFamily="34" charset="0"/>
              </a:rPr>
              <a:t>binary landing outcome label </a:t>
            </a:r>
            <a:r>
              <a:rPr lang="en-US" sz="2000" dirty="0">
                <a:latin typeface="Abadi" panose="020B0604020104020204" pitchFamily="34" charset="0"/>
              </a:rPr>
              <a:t>from the Outcome column</a:t>
            </a:r>
          </a:p>
          <a:p>
            <a:pPr lvl="2"/>
            <a:r>
              <a:rPr lang="en-US" dirty="0">
                <a:solidFill>
                  <a:schemeClr val="accent1"/>
                </a:solidFill>
                <a:latin typeface="Abadi" panose="020B0604020104020204" pitchFamily="34" charset="0"/>
              </a:rPr>
              <a:t>0</a:t>
            </a:r>
            <a:r>
              <a:rPr lang="en-US" dirty="0">
                <a:latin typeface="Abadi" panose="020B0604020104020204" pitchFamily="34" charset="0"/>
              </a:rPr>
              <a:t> means the first stage did not land successfully</a:t>
            </a:r>
          </a:p>
          <a:p>
            <a:pPr lvl="2"/>
            <a:r>
              <a:rPr lang="en-US" dirty="0">
                <a:solidFill>
                  <a:schemeClr val="accent1"/>
                </a:solidFill>
                <a:latin typeface="Abadi" panose="020B0604020104020204" pitchFamily="34" charset="0"/>
              </a:rPr>
              <a:t>1</a:t>
            </a:r>
            <a:r>
              <a:rPr lang="en-US" dirty="0">
                <a:latin typeface="Abadi" panose="020B0604020104020204" pitchFamily="34" charset="0"/>
              </a:rPr>
              <a:t> means the first stage landed successfully</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883</TotalTime>
  <Words>2355</Words>
  <Application>Microsoft Office PowerPoint</Application>
  <PresentationFormat>Widescreen</PresentationFormat>
  <Paragraphs>297</Paragraphs>
  <Slides>46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starry21@student.ubc.ca</cp:lastModifiedBy>
  <cp:revision>205</cp:revision>
  <dcterms:created xsi:type="dcterms:W3CDTF">2021-04-29T18:58:34Z</dcterms:created>
  <dcterms:modified xsi:type="dcterms:W3CDTF">2024-07-29T04:06:18Z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